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92"/>
  </p:notesMasterIdLst>
  <p:sldIdLst>
    <p:sldId id="260" r:id="rId2"/>
    <p:sldId id="427" r:id="rId3"/>
    <p:sldId id="389" r:id="rId4"/>
    <p:sldId id="390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57" r:id="rId13"/>
    <p:sldId id="312" r:id="rId14"/>
    <p:sldId id="359" r:id="rId15"/>
    <p:sldId id="399" r:id="rId16"/>
    <p:sldId id="353" r:id="rId17"/>
    <p:sldId id="400" r:id="rId18"/>
    <p:sldId id="424" r:id="rId19"/>
    <p:sldId id="356" r:id="rId20"/>
    <p:sldId id="407" r:id="rId21"/>
    <p:sldId id="319" r:id="rId22"/>
    <p:sldId id="320" r:id="rId23"/>
    <p:sldId id="361" r:id="rId24"/>
    <p:sldId id="373" r:id="rId25"/>
    <p:sldId id="405" r:id="rId26"/>
    <p:sldId id="403" r:id="rId27"/>
    <p:sldId id="404" r:id="rId28"/>
    <p:sldId id="406" r:id="rId29"/>
    <p:sldId id="363" r:id="rId30"/>
    <p:sldId id="364" r:id="rId31"/>
    <p:sldId id="366" r:id="rId32"/>
    <p:sldId id="367" r:id="rId33"/>
    <p:sldId id="368" r:id="rId34"/>
    <p:sldId id="428" r:id="rId35"/>
    <p:sldId id="371" r:id="rId36"/>
    <p:sldId id="372" r:id="rId37"/>
    <p:sldId id="374" r:id="rId38"/>
    <p:sldId id="375" r:id="rId39"/>
    <p:sldId id="376" r:id="rId40"/>
    <p:sldId id="332" r:id="rId41"/>
    <p:sldId id="382" r:id="rId42"/>
    <p:sldId id="378" r:id="rId43"/>
    <p:sldId id="379" r:id="rId44"/>
    <p:sldId id="380" r:id="rId45"/>
    <p:sldId id="381" r:id="rId46"/>
    <p:sldId id="339" r:id="rId47"/>
    <p:sldId id="383" r:id="rId48"/>
    <p:sldId id="409" r:id="rId49"/>
    <p:sldId id="411" r:id="rId50"/>
    <p:sldId id="412" r:id="rId51"/>
    <p:sldId id="408" r:id="rId52"/>
    <p:sldId id="343" r:id="rId53"/>
    <p:sldId id="344" r:id="rId54"/>
    <p:sldId id="345" r:id="rId55"/>
    <p:sldId id="384" r:id="rId56"/>
    <p:sldId id="346" r:id="rId57"/>
    <p:sldId id="347" r:id="rId58"/>
    <p:sldId id="348" r:id="rId59"/>
    <p:sldId id="350" r:id="rId60"/>
    <p:sldId id="351" r:id="rId61"/>
    <p:sldId id="410" r:id="rId62"/>
    <p:sldId id="261" r:id="rId63"/>
    <p:sldId id="413" r:id="rId64"/>
    <p:sldId id="268" r:id="rId65"/>
    <p:sldId id="269" r:id="rId66"/>
    <p:sldId id="271" r:id="rId67"/>
    <p:sldId id="272" r:id="rId68"/>
    <p:sldId id="273" r:id="rId69"/>
    <p:sldId id="274" r:id="rId70"/>
    <p:sldId id="317" r:id="rId71"/>
    <p:sldId id="318" r:id="rId72"/>
    <p:sldId id="414" r:id="rId73"/>
    <p:sldId id="415" r:id="rId74"/>
    <p:sldId id="416" r:id="rId75"/>
    <p:sldId id="418" r:id="rId76"/>
    <p:sldId id="419" r:id="rId77"/>
    <p:sldId id="278" r:id="rId78"/>
    <p:sldId id="279" r:id="rId79"/>
    <p:sldId id="386" r:id="rId80"/>
    <p:sldId id="387" r:id="rId81"/>
    <p:sldId id="398" r:id="rId82"/>
    <p:sldId id="388" r:id="rId83"/>
    <p:sldId id="402" r:id="rId84"/>
    <p:sldId id="420" r:id="rId85"/>
    <p:sldId id="421" r:id="rId86"/>
    <p:sldId id="422" r:id="rId87"/>
    <p:sldId id="300" r:id="rId88"/>
    <p:sldId id="425" r:id="rId89"/>
    <p:sldId id="423" r:id="rId90"/>
    <p:sldId id="426" r:id="rId9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lands Macuks" initials="RM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E7"/>
    <a:srgbClr val="FBE3D5"/>
    <a:srgbClr val="F8E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1E572-2CA4-4722-9468-EEA94EF960C8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846C2-82DE-4B5B-8149-D791302EEB9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5905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00B4CC0-8AD2-4075-8C37-CC6B7D9267DE}" type="slidenum">
              <a:rPr lang="en-US" altLang="lv-LV" sz="1200"/>
              <a:pPr eaLnBrk="1" hangingPunct="1"/>
              <a:t>16</a:t>
            </a:fld>
            <a:endParaRPr lang="en-US" altLang="lv-LV" sz="1200"/>
          </a:p>
        </p:txBody>
      </p:sp>
    </p:spTree>
    <p:extLst>
      <p:ext uri="{BB962C8B-B14F-4D97-AF65-F5344CB8AC3E}">
        <p14:creationId xmlns:p14="http://schemas.microsoft.com/office/powerpoint/2010/main" val="543656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F8E5549-FAD2-4BFD-A75E-641C99A29B4B}" type="slidenum">
              <a:rPr lang="en-US" altLang="lv-LV">
                <a:latin typeface="Arial" panose="020B0604020202020204" pitchFamily="34" charset="0"/>
              </a:rPr>
              <a:pPr/>
              <a:t>53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35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846C2-82DE-4B5B-8149-D791302EEB9A}" type="slidenum">
              <a:rPr lang="lv-LV" smtClean="0"/>
              <a:t>54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8416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B7C4FD9E-8032-44C3-A679-93C3643DF98C}" type="slidenum">
              <a:rPr lang="en-US" altLang="lv-LV">
                <a:latin typeface="Arial" panose="020B0604020202020204" pitchFamily="34" charset="0"/>
              </a:rPr>
              <a:pPr/>
              <a:t>56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06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5ECE64D-53CF-49B0-83E2-1654B9C94739}" type="slidenum">
              <a:rPr lang="en-US" altLang="lv-LV">
                <a:latin typeface="Arial" panose="020B0604020202020204" pitchFamily="34" charset="0"/>
              </a:rPr>
              <a:pPr/>
              <a:t>57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35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FF63063-8F45-41B6-8933-01D421869FA9}" type="slidenum">
              <a:rPr lang="en-US" altLang="lv-LV">
                <a:latin typeface="Arial" panose="020B0604020202020204" pitchFamily="34" charset="0"/>
              </a:rPr>
              <a:pPr/>
              <a:t>58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2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21C538D-7EB1-486B-8468-F7F12776D8C9}" type="slidenum">
              <a:rPr lang="en-US" altLang="lv-LV">
                <a:latin typeface="Arial" panose="020B0604020202020204" pitchFamily="34" charset="0"/>
              </a:rPr>
              <a:pPr/>
              <a:t>59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67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386D3E7-BAF4-4423-B3ED-CB3DC75E5414}" type="slidenum">
              <a:rPr lang="en-US" altLang="lv-LV">
                <a:latin typeface="Arial" panose="020B0604020202020204" pitchFamily="34" charset="0"/>
              </a:rPr>
              <a:pPr/>
              <a:t>60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0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23E614C-D33E-4338-9AC6-F794A1BD367A}" type="slidenum">
              <a:rPr lang="en-US" altLang="lv-LV" sz="1200"/>
              <a:pPr eaLnBrk="1" hangingPunct="1"/>
              <a:t>19</a:t>
            </a:fld>
            <a:endParaRPr lang="en-US" altLang="lv-LV" sz="1200"/>
          </a:p>
        </p:txBody>
      </p:sp>
    </p:spTree>
    <p:extLst>
      <p:ext uri="{BB962C8B-B14F-4D97-AF65-F5344CB8AC3E}">
        <p14:creationId xmlns:p14="http://schemas.microsoft.com/office/powerpoint/2010/main" val="2352972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altLang="lv-LV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5617AE4-6393-424F-862A-02C174BD5AEA}" type="slidenum">
              <a:rPr lang="en-US" altLang="lv-LV" sz="1200"/>
              <a:pPr eaLnBrk="1" hangingPunct="1"/>
              <a:t>20</a:t>
            </a:fld>
            <a:endParaRPr lang="en-US" altLang="lv-LV" sz="1200"/>
          </a:p>
        </p:txBody>
      </p:sp>
    </p:spTree>
    <p:extLst>
      <p:ext uri="{BB962C8B-B14F-4D97-AF65-F5344CB8AC3E}">
        <p14:creationId xmlns:p14="http://schemas.microsoft.com/office/powerpoint/2010/main" val="412767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003A6EF-780B-4636-8C01-8064A57A07E1}" type="slidenum">
              <a:rPr lang="en-US" altLang="lv-LV">
                <a:latin typeface="Arial" panose="020B0604020202020204" pitchFamily="34" charset="0"/>
              </a:rPr>
              <a:pPr/>
              <a:t>21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259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F44F8EC-0A68-49C3-A2D9-326E03F3D6D3}" type="slidenum">
              <a:rPr lang="en-US" altLang="lv-LV">
                <a:latin typeface="Arial" panose="020B0604020202020204" pitchFamily="34" charset="0"/>
              </a:rPr>
              <a:pPr/>
              <a:t>22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45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08F079F-D2CA-4CC4-8DA0-3CA9BDA2D290}" type="slidenum">
              <a:rPr lang="en-US" altLang="lv-LV">
                <a:latin typeface="Arial" panose="020B0604020202020204" pitchFamily="34" charset="0"/>
              </a:rPr>
              <a:pPr/>
              <a:t>40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2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5633A16-8DE9-486F-AA01-D601CBAC4AEA}" type="slidenum">
              <a:rPr lang="en-US" altLang="lv-LV">
                <a:latin typeface="Arial" panose="020B0604020202020204" pitchFamily="34" charset="0"/>
              </a:rPr>
              <a:pPr/>
              <a:t>41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63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512C82F-08FF-4D48-8372-B062072BF108}" type="slidenum">
              <a:rPr lang="en-US" altLang="lv-LV">
                <a:latin typeface="Arial" panose="020B0604020202020204" pitchFamily="34" charset="0"/>
              </a:rPr>
              <a:pPr/>
              <a:t>46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82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9B3CF35-27BB-4216-B03C-86B2512BE0D1}" type="slidenum">
              <a:rPr lang="en-US" altLang="lv-LV">
                <a:latin typeface="Arial" panose="020B0604020202020204" pitchFamily="34" charset="0"/>
              </a:rPr>
              <a:pPr/>
              <a:t>52</a:t>
            </a:fld>
            <a:endParaRPr lang="en-US" altLang="lv-LV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lv-LV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55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088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175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7051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7813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66821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7430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9405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9636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30276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C19AF41-1ECE-43ED-961A-2E3D22300854}" type="slidenum">
              <a:rPr lang="lv-LV" altLang="zh-CN"/>
              <a:pPr/>
              <a:t>‹#›</a:t>
            </a:fld>
            <a:endParaRPr lang="lv-LV" altLang="zh-CN"/>
          </a:p>
        </p:txBody>
      </p:sp>
    </p:spTree>
    <p:extLst>
      <p:ext uri="{BB962C8B-B14F-4D97-AF65-F5344CB8AC3E}">
        <p14:creationId xmlns:p14="http://schemas.microsoft.com/office/powerpoint/2010/main" val="242465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876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4193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834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399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478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5423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6351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4646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9FCF19F-9C13-4062-9CCF-6BB061427FA7}" type="datetimeFigureOut">
              <a:rPr lang="lv-LV" smtClean="0"/>
              <a:t>2016.01.23.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89CA6-F72B-4C4D-9B4F-7DE60594E1F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0419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%22Kajiyama%20H%22%5bAuthor%5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onkoklinika.l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7"/>
          <a:stretch/>
        </p:blipFill>
        <p:spPr bwMode="auto">
          <a:xfrm>
            <a:off x="2020390" y="0"/>
            <a:ext cx="9161416" cy="491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122" y="48985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/>
              <a:t>Reproduktīvās funkcijas saglabāšana pacientiem ar onkoloģiskām </a:t>
            </a:r>
            <a:r>
              <a:rPr lang="lv-LV" b="1" dirty="0" smtClean="0"/>
              <a:t>saslimšanām</a:t>
            </a:r>
            <a:r>
              <a:rPr lang="lv-LV" b="1" dirty="0" smtClean="0"/>
              <a:t/>
            </a:r>
            <a:br>
              <a:rPr lang="lv-LV" b="1" dirty="0" smtClean="0"/>
            </a:br>
            <a:r>
              <a:rPr lang="lv-LV" sz="2700" b="1" dirty="0" smtClean="0"/>
              <a:t>Ronalds </a:t>
            </a:r>
            <a:r>
              <a:rPr lang="lv-LV" sz="2700" b="1" dirty="0" smtClean="0"/>
              <a:t>Mačuks</a:t>
            </a:r>
            <a:br>
              <a:rPr lang="lv-LV" sz="2700" b="1" dirty="0" smtClean="0"/>
            </a:br>
            <a:endParaRPr lang="lv-LV" sz="2700" b="1" dirty="0"/>
          </a:p>
        </p:txBody>
      </p:sp>
      <p:sp>
        <p:nvSpPr>
          <p:cNvPr id="3" name="AutoShape 2" descr="Tiek attēlots vienums IMG_1883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95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Ambulatori nosūtīta konsultēties pie onkoloģijas ginekologa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1" y="2571751"/>
            <a:ext cx="11237826" cy="17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1638300"/>
            <a:ext cx="10410825" cy="461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400" dirty="0" smtClean="0"/>
              <a:t>11.01.2016. pacientei tiek veikta grūtniecības pārtraukšana</a:t>
            </a:r>
          </a:p>
          <a:p>
            <a:pPr marL="0" indent="0">
              <a:buNone/>
            </a:pPr>
            <a:endParaRPr lang="lv-LV" sz="2400" dirty="0" smtClean="0"/>
          </a:p>
          <a:p>
            <a:pPr marL="0" indent="0">
              <a:buNone/>
            </a:pPr>
            <a:r>
              <a:rPr lang="lv-LV" sz="2400" dirty="0" smtClean="0"/>
              <a:t>22.01.2016. iestājas Latvijas onkoloģijas centra Ginekoloģijas nodaļā uz </a:t>
            </a:r>
            <a:r>
              <a:rPr lang="lv-LV" sz="2400" dirty="0" err="1" smtClean="0"/>
              <a:t>op.terapiju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87645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2847" y="1950592"/>
            <a:ext cx="11103428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v-LV" dirty="0" smtClean="0">
                <a:solidFill>
                  <a:schemeClr val="tx1"/>
                </a:solidFill>
              </a:rPr>
              <a:t>Onkoloģisko pacientu skaits un demogrāfija Latvijā 2014.g.</a:t>
            </a:r>
          </a:p>
          <a:p>
            <a:pPr algn="ctr"/>
            <a:endParaRPr lang="lv-LV" dirty="0" smtClean="0">
              <a:solidFill>
                <a:schemeClr val="tx1"/>
              </a:solidFill>
            </a:endParaRPr>
          </a:p>
          <a:p>
            <a:pPr algn="ctr"/>
            <a:r>
              <a:rPr lang="lv-LV" dirty="0" smtClean="0">
                <a:solidFill>
                  <a:schemeClr val="tx1"/>
                </a:solidFill>
              </a:rPr>
              <a:t>SPKC dati</a:t>
            </a:r>
            <a:endParaRPr lang="lv-LV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09292"/>
              </p:ext>
            </p:extLst>
          </p:nvPr>
        </p:nvGraphicFramePr>
        <p:xfrm>
          <a:off x="1" y="5"/>
          <a:ext cx="12191998" cy="7507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9709"/>
                <a:gridCol w="621261"/>
                <a:gridCol w="493560"/>
                <a:gridCol w="997622"/>
                <a:gridCol w="829603"/>
                <a:gridCol w="913611"/>
                <a:gridCol w="1050129"/>
                <a:gridCol w="1018626"/>
                <a:gridCol w="1008123"/>
                <a:gridCol w="1018624"/>
                <a:gridCol w="1071130"/>
              </a:tblGrid>
              <a:tr h="30821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Vīrieši, vecums</a:t>
                      </a: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0-4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5-9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10-14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15-19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20-24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25-29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30-34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35-39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40-44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45-49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310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Kopā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lv-L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497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Lūpas, mutes dobums, rīkle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Gastrointestinālais</a:t>
                      </a: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trakts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278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Aknas, žultsceļi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Aizkuņģa dziedzeris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Balsene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Bronhi, plaušas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58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Kauli, locītavu skrimšļi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31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Ādas melanomas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509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Citi ļaundabīgi ādas audzēji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Krūts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8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Prostata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31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Sēklinieki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Nieres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8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Urīnpūslis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Galvas smadzenes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8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Vairogdziedzeris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413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Neprecīzēti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Hematoloģija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lv-LV" sz="1600" kern="100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lv-LV" sz="1600" kern="1000" baseline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903" marR="9903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7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344101"/>
              </p:ext>
            </p:extLst>
          </p:nvPr>
        </p:nvGraphicFramePr>
        <p:xfrm>
          <a:off x="19050" y="5"/>
          <a:ext cx="12172949" cy="7958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0660"/>
                <a:gridCol w="621261"/>
                <a:gridCol w="493560"/>
                <a:gridCol w="997622"/>
                <a:gridCol w="829603"/>
                <a:gridCol w="913611"/>
                <a:gridCol w="1050129"/>
                <a:gridCol w="1018626"/>
                <a:gridCol w="1008123"/>
                <a:gridCol w="1018624"/>
                <a:gridCol w="1071130"/>
              </a:tblGrid>
              <a:tr h="3082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Sievietes, vecums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0-4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5-9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10-14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15-19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20-24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25-29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30-34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35-39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40-44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45-49</a:t>
                      </a:r>
                    </a:p>
                  </a:txBody>
                  <a:tcPr marL="11487" marR="11487" marT="0" marB="0" anchor="b"/>
                </a:tc>
              </a:tr>
              <a:tr h="3109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Kopā</a:t>
                      </a:r>
                      <a:endParaRPr lang="lv-LV" sz="2000" b="1" kern="10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lv-LV" sz="2000" b="1" kern="10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2000" b="1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275</a:t>
                      </a:r>
                    </a:p>
                  </a:txBody>
                  <a:tcPr marL="11487" marR="11487" marT="0" marB="0" anchor="b"/>
                </a:tc>
              </a:tr>
              <a:tr h="249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Lūpas, mutes dobums, rīkle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</a:tr>
              <a:tr h="216243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Gastrointestinālais</a:t>
                      </a: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trakts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</a:tr>
              <a:tr h="227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Aknas, žultsceļi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Aizkuņģa dziedzeris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Balsene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Bronhi, plaušas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487" marR="11487" marT="0" marB="0" anchor="b"/>
                </a:tc>
              </a:tr>
              <a:tr h="258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Kauli, locītavu skrimšļi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</a:tr>
              <a:tr h="231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Ādas melanomas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487" marR="11487" marT="0" marB="0" anchor="b"/>
                </a:tc>
              </a:tr>
              <a:tr h="2509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Citi ļaundabīgi ādas audzēji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Krūts</a:t>
                      </a:r>
                      <a:endParaRPr lang="lv-LV" sz="1600" kern="1000" baseline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11487" marR="11487" marT="0" marB="0" anchor="b"/>
                </a:tc>
              </a:tr>
              <a:tr h="218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Ārējie dzimumorgāni, maksts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</a:tr>
              <a:tr h="2316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Dzemdes kakls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Dzemdes ķermenis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487" marR="11487" marT="0" marB="0" anchor="b"/>
                </a:tc>
              </a:tr>
              <a:tr h="218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Olnīcas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Nieres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487" marR="11487" marT="0" marB="0" anchor="b"/>
                </a:tc>
              </a:tr>
              <a:tr h="218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Urīnpūslis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</a:tr>
              <a:tr h="241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Galvas smadzenes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Vairogdziedzeris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1487" marR="11487" marT="0" marB="0" anchor="b"/>
                </a:tc>
              </a:tr>
              <a:tr h="2162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Neprecīzēti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</a:tr>
              <a:tr h="216243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Hematoloģija</a:t>
                      </a:r>
                    </a:p>
                  </a:txBody>
                  <a:tcPr marL="11487" marR="11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</a:tr>
              <a:tr h="21624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87" marR="1148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lv-LV" sz="1600" kern="10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87" marR="11487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678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3770" t="21190" r="34626" b="7855"/>
          <a:stretch/>
        </p:blipFill>
        <p:spPr bwMode="auto">
          <a:xfrm>
            <a:off x="4457700" y="377963"/>
            <a:ext cx="5981700" cy="633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375" y="377963"/>
            <a:ext cx="40576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Neauglības risks pēc bērnībā vai pusaudža gados pārslimotām saslimšanām </a:t>
            </a:r>
          </a:p>
          <a:p>
            <a:endParaRPr lang="lv-LV" sz="2400" b="1" dirty="0"/>
          </a:p>
          <a:p>
            <a:pPr algn="r"/>
            <a:r>
              <a:rPr lang="lv-LV" dirty="0" smtClean="0"/>
              <a:t>(</a:t>
            </a:r>
            <a:r>
              <a:rPr lang="lv-LV" dirty="0" err="1" smtClean="0"/>
              <a:t>Wallace</a:t>
            </a:r>
            <a:r>
              <a:rPr lang="lv-LV" dirty="0" smtClean="0"/>
              <a:t> </a:t>
            </a:r>
            <a:r>
              <a:rPr lang="lv-LV" dirty="0" err="1" smtClean="0"/>
              <a:t>et</a:t>
            </a:r>
            <a:r>
              <a:rPr lang="lv-LV" dirty="0" smtClean="0"/>
              <a:t> al.,2005)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299294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609600"/>
            <a:ext cx="8305800" cy="1143000"/>
          </a:xfrm>
        </p:spPr>
        <p:txBody>
          <a:bodyPr/>
          <a:lstStyle/>
          <a:p>
            <a:pPr algn="ctr" eaLnBrk="1" hangingPunct="1"/>
            <a:r>
              <a:rPr lang="lv-LV" altLang="lv-LV" sz="4000" dirty="0" smtClean="0"/>
              <a:t>Vai mēs pacientes pietiekami informējam </a:t>
            </a:r>
            <a:r>
              <a:rPr lang="lv-LV" altLang="lv-LV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lv-LV" altLang="lv-LV" sz="4000" dirty="0" smtClean="0"/>
              <a:t> </a:t>
            </a:r>
            <a:endParaRPr lang="en-US" altLang="lv-LV" sz="40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2" y="2052918"/>
            <a:ext cx="9793288" cy="4195481"/>
          </a:xfrm>
        </p:spPr>
        <p:txBody>
          <a:bodyPr>
            <a:normAutofit/>
          </a:bodyPr>
          <a:lstStyle/>
          <a:p>
            <a:pPr eaLnBrk="1" hangingPunct="1"/>
            <a:endParaRPr lang="en-US" altLang="lv-LV" sz="2400" dirty="0" smtClean="0"/>
          </a:p>
          <a:p>
            <a:pPr eaLnBrk="1" hangingPunct="1"/>
            <a:r>
              <a:rPr lang="lv-LV" altLang="lv-LV" sz="2400" dirty="0" smtClean="0"/>
              <a:t>2/3 sieviešu līdz </a:t>
            </a:r>
            <a:r>
              <a:rPr lang="en-US" altLang="lv-LV" sz="2400" dirty="0" smtClean="0"/>
              <a:t>50</a:t>
            </a:r>
            <a:r>
              <a:rPr lang="lv-LV" altLang="lv-LV" sz="2400" dirty="0" smtClean="0"/>
              <a:t> </a:t>
            </a:r>
            <a:r>
              <a:rPr lang="lv-LV" altLang="lv-LV" sz="2400" dirty="0" err="1" smtClean="0"/>
              <a:t>g.v</a:t>
            </a:r>
            <a:r>
              <a:rPr lang="lv-LV" altLang="lv-LV" sz="2400" dirty="0" smtClean="0"/>
              <a:t>. </a:t>
            </a:r>
            <a:r>
              <a:rPr lang="lv-LV" altLang="lv-LV" sz="2400" dirty="0"/>
              <a:t>t</a:t>
            </a:r>
            <a:r>
              <a:rPr lang="lv-LV" altLang="lv-LV" sz="2400" dirty="0" smtClean="0"/>
              <a:t>iek brīdinātas par priekšlaicīgas menopauzes iespējamību</a:t>
            </a:r>
            <a:endParaRPr lang="en-US" altLang="lv-LV" sz="2400" dirty="0" smtClean="0"/>
          </a:p>
          <a:p>
            <a:pPr eaLnBrk="1" hangingPunct="1"/>
            <a:endParaRPr lang="en-US" altLang="lv-LV" sz="2400" dirty="0" smtClean="0"/>
          </a:p>
          <a:p>
            <a:pPr eaLnBrk="1" hangingPunct="1"/>
            <a:r>
              <a:rPr lang="lv-LV" altLang="lv-LV" sz="2400" dirty="0" smtClean="0"/>
              <a:t>1/3 sieviešu tiek izstāstīts par terapijas ietekmi uz reproduktīvo funkciju </a:t>
            </a:r>
            <a:endParaRPr lang="en-US" altLang="lv-LV" sz="2400" dirty="0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400800" y="6096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lv-LV"/>
              <a:t>(Duffy et al., JCO 2005)</a:t>
            </a:r>
          </a:p>
        </p:txBody>
      </p:sp>
    </p:spTree>
    <p:extLst>
      <p:ext uri="{BB962C8B-B14F-4D97-AF65-F5344CB8AC3E}">
        <p14:creationId xmlns:p14="http://schemas.microsoft.com/office/powerpoint/2010/main" val="135497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Terapijas ietekme</a:t>
            </a:r>
            <a:endParaRPr lang="lv-LV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9504" t="53718" r="56116" b="7213"/>
          <a:stretch/>
        </p:blipFill>
        <p:spPr bwMode="auto">
          <a:xfrm>
            <a:off x="2813687" y="1471621"/>
            <a:ext cx="5572668" cy="49161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3935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826039"/>
              </p:ext>
            </p:extLst>
          </p:nvPr>
        </p:nvGraphicFramePr>
        <p:xfrm>
          <a:off x="2540225" y="1500775"/>
          <a:ext cx="7807179" cy="5029354"/>
        </p:xfrm>
        <a:graphic>
          <a:graphicData uri="http://schemas.openxmlformats.org/drawingml/2006/table">
            <a:tbl>
              <a:tblPr/>
              <a:tblGrid>
                <a:gridCol w="5600802"/>
                <a:gridCol w="2206377"/>
              </a:tblGrid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Audzēja veids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N=183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(%)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Krūts vēzis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(41)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Hematoonkoloģija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47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(25,7)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Smadzeņu audzēji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(8,2)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Ginekoloģiskie audzēji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(7,6)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Sarkomas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(6)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Desmoīdie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audzēji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(2,7)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Autoimūnās saslimšanas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(5)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Melanoma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(0,5)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Kolorektālais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audzējs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(2,7)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2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Gastrointestinālie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audzēji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(0,5)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3405" y="156754"/>
            <a:ext cx="9224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600" dirty="0" smtClean="0"/>
              <a:t>Biežākās saslimšanas, pie kurām sasaldē </a:t>
            </a:r>
          </a:p>
          <a:p>
            <a:pPr algn="ctr"/>
            <a:r>
              <a:rPr lang="lv-LV" sz="3600" dirty="0" smtClean="0"/>
              <a:t>embrijus vai oocītus</a:t>
            </a:r>
            <a:endParaRPr lang="lv-LV" sz="3600" dirty="0"/>
          </a:p>
        </p:txBody>
      </p:sp>
    </p:spTree>
    <p:extLst>
      <p:ext uri="{BB962C8B-B14F-4D97-AF65-F5344CB8AC3E}">
        <p14:creationId xmlns:p14="http://schemas.microsoft.com/office/powerpoint/2010/main" val="1415521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342109"/>
            <a:ext cx="9144000" cy="1143000"/>
          </a:xfrm>
        </p:spPr>
        <p:txBody>
          <a:bodyPr/>
          <a:lstStyle/>
          <a:p>
            <a:pPr eaLnBrk="1" hangingPunct="1"/>
            <a:r>
              <a:rPr lang="lv-LV" altLang="lv-LV" sz="3600" dirty="0" err="1" smtClean="0"/>
              <a:t>Amenorejas</a:t>
            </a:r>
            <a:r>
              <a:rPr lang="lv-LV" altLang="lv-LV" sz="3600" dirty="0" smtClean="0"/>
              <a:t> risks pacientēm ar krūts vēzi</a:t>
            </a:r>
            <a:endParaRPr lang="en-US" altLang="lv-LV" sz="3600" dirty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9144000" cy="144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endParaRPr lang="en-US" altLang="lv-LV" sz="2000">
              <a:latin typeface="Garamond" panose="02020404030301010803" pitchFamily="18" charset="0"/>
            </a:endParaRPr>
          </a:p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US" altLang="lv-LV" sz="2000">
                <a:latin typeface="Garamond" panose="02020404030301010803" pitchFamily="18" charset="0"/>
              </a:rPr>
              <a:t>(Goodwin et al., JCO 1999</a:t>
            </a:r>
            <a:r>
              <a:rPr lang="en-GB" altLang="lv-LV" sz="2000">
                <a:latin typeface="Garamond" panose="02020404030301010803" pitchFamily="18" charset="0"/>
              </a:rPr>
              <a:t>; Burstein, H. J. et al. NEJM 2000; Nabholtz et al., ASCO 2002; Parulekar et al., JCO 2005; Fornier et al., Cancer 2005; Petrek et al, JCO 2006)</a:t>
            </a:r>
          </a:p>
          <a:p>
            <a:pPr eaLnBrk="1" hangingPunct="1">
              <a:spcBef>
                <a:spcPct val="50000"/>
              </a:spcBef>
            </a:pPr>
            <a:endParaRPr lang="en-US" altLang="lv-LV" sz="2000">
              <a:latin typeface="Garamond" panose="02020404030301010803" pitchFamily="18" charset="0"/>
            </a:endParaRPr>
          </a:p>
        </p:txBody>
      </p:sp>
      <p:graphicFrame>
        <p:nvGraphicFramePr>
          <p:cNvPr id="60420" name="Group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00172417"/>
              </p:ext>
            </p:extLst>
          </p:nvPr>
        </p:nvGraphicFramePr>
        <p:xfrm>
          <a:off x="1400176" y="1752601"/>
          <a:ext cx="8963024" cy="3503615"/>
        </p:xfrm>
        <a:graphic>
          <a:graphicData uri="http://schemas.openxmlformats.org/drawingml/2006/table">
            <a:tbl>
              <a:tblPr/>
              <a:tblGrid>
                <a:gridCol w="2600324"/>
                <a:gridCol w="1747810"/>
                <a:gridCol w="2307445"/>
                <a:gridCol w="2307445"/>
              </a:tblGrid>
              <a:tr h="501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Terapijas shēmas</a:t>
                      </a:r>
                      <a:endParaRPr kumimoji="0" lang="en-GB" sz="2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Vecums</a:t>
                      </a:r>
                      <a:r>
                        <a:rPr kumimoji="0" lang="en-GB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&lt;30</a:t>
                      </a:r>
                      <a:endParaRPr kumimoji="0" lang="en-GB" sz="2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Vecums</a:t>
                      </a:r>
                      <a:r>
                        <a:rPr kumimoji="0" lang="en-GB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30-40</a:t>
                      </a:r>
                      <a:endParaRPr kumimoji="0" lang="en-GB" sz="2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Vecums </a:t>
                      </a:r>
                      <a:r>
                        <a:rPr kumimoji="0" lang="en-GB" sz="2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&gt;40</a:t>
                      </a:r>
                      <a:endParaRPr kumimoji="0" lang="en-GB" sz="2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Bez 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ķīmijterapijas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20-25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 x 4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57-63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CMF x 6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31-38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76-96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CAF/CEF x 6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23-47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80-89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0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TAC x 6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0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 x 4, T x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  (15% </a:t>
                      </a:r>
                      <a:r>
                        <a:rPr kumimoji="0" lang="lv-LV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vecums</a:t>
                      </a: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&lt;40)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523" name="Text Box 43"/>
          <p:cNvSpPr txBox="1">
            <a:spLocks noChangeArrowheads="1"/>
          </p:cNvSpPr>
          <p:nvPr/>
        </p:nvSpPr>
        <p:spPr bwMode="auto">
          <a:xfrm>
            <a:off x="5638800" y="1286672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lv-LV" sz="2000" b="1" dirty="0">
                <a:latin typeface="Garamond" panose="02020404030301010803" pitchFamily="18" charset="0"/>
              </a:rPr>
              <a:t>% </a:t>
            </a:r>
            <a:r>
              <a:rPr lang="lv-LV" altLang="lv-LV" sz="2000" b="1" dirty="0" smtClean="0">
                <a:latin typeface="Garamond" panose="02020404030301010803" pitchFamily="18" charset="0"/>
              </a:rPr>
              <a:t>sievietes ar </a:t>
            </a:r>
            <a:r>
              <a:rPr lang="lv-LV" altLang="lv-LV" sz="2000" b="1" dirty="0" err="1" smtClean="0">
                <a:latin typeface="Garamond" panose="02020404030301010803" pitchFamily="18" charset="0"/>
              </a:rPr>
              <a:t>amenoreju</a:t>
            </a:r>
            <a:endParaRPr lang="en-US" altLang="lv-LV" sz="2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iek attēlots vienums IMG_1884.JP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936"/>
            <a:ext cx="9133417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09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0089" y="192087"/>
            <a:ext cx="8229600" cy="1143000"/>
          </a:xfrm>
        </p:spPr>
        <p:txBody>
          <a:bodyPr/>
          <a:lstStyle/>
          <a:p>
            <a:pPr algn="ctr" eaLnBrk="1" hangingPunct="1"/>
            <a:r>
              <a:rPr lang="lv-LV" altLang="lv-LV" sz="2800" dirty="0" smtClean="0"/>
              <a:t>ASCO rekomendācijas reproduktīvās funkcijas saglabāšanai</a:t>
            </a:r>
            <a:endParaRPr lang="en-US" altLang="lv-LV" sz="2800" dirty="0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905001" y="4541838"/>
            <a:ext cx="5630863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791949" y="4985575"/>
            <a:ext cx="11381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b="1" dirty="0" smtClean="0">
                <a:latin typeface="Arial" panose="020B0604020202020204" pitchFamily="34" charset="0"/>
              </a:rPr>
              <a:t>Vīriešiem</a:t>
            </a:r>
            <a:endParaRPr lang="en-US" altLang="lv-LV" sz="2000" dirty="0"/>
          </a:p>
        </p:txBody>
      </p:sp>
      <p:sp>
        <p:nvSpPr>
          <p:cNvPr id="9224" name="Rectangle 10"/>
          <p:cNvSpPr>
            <a:spLocks noChangeArrowheads="1"/>
          </p:cNvSpPr>
          <p:nvPr/>
        </p:nvSpPr>
        <p:spPr bwMode="auto">
          <a:xfrm>
            <a:off x="3739341" y="5022749"/>
            <a:ext cx="13513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b="1" dirty="0" smtClean="0">
                <a:latin typeface="Arial" panose="020B0604020202020204" pitchFamily="34" charset="0"/>
              </a:rPr>
              <a:t>Sievietēm: </a:t>
            </a:r>
            <a:endParaRPr lang="en-US" altLang="lv-LV" sz="2000" dirty="0"/>
          </a:p>
        </p:txBody>
      </p:sp>
      <p:sp>
        <p:nvSpPr>
          <p:cNvPr id="9227" name="Rectangle 13"/>
          <p:cNvSpPr>
            <a:spLocks noChangeArrowheads="1"/>
          </p:cNvSpPr>
          <p:nvPr/>
        </p:nvSpPr>
        <p:spPr bwMode="auto">
          <a:xfrm>
            <a:off x="458402" y="5293964"/>
            <a:ext cx="186749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lv-LV" sz="2000" dirty="0" smtClean="0">
                <a:latin typeface="Arial" panose="020B0604020202020204" pitchFamily="34" charset="0"/>
              </a:rPr>
              <a:t>S</a:t>
            </a:r>
            <a:r>
              <a:rPr lang="lv-LV" altLang="lv-LV" sz="2000" dirty="0" err="1" smtClean="0">
                <a:latin typeface="Arial" panose="020B0604020202020204" pitchFamily="34" charset="0"/>
              </a:rPr>
              <a:t>permatozoīdu</a:t>
            </a:r>
            <a:endParaRPr lang="lv-LV" altLang="lv-LV" sz="200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lv-LV" altLang="lv-LV" sz="2000" dirty="0" err="1" smtClean="0">
                <a:latin typeface="Arial" panose="020B0604020202020204" pitchFamily="34" charset="0"/>
              </a:rPr>
              <a:t>krioprezervācija</a:t>
            </a:r>
            <a:endParaRPr lang="en-US" altLang="lv-LV" sz="2000" dirty="0"/>
          </a:p>
        </p:txBody>
      </p:sp>
      <p:sp>
        <p:nvSpPr>
          <p:cNvPr id="9229" name="Rectangle 15"/>
          <p:cNvSpPr>
            <a:spLocks noChangeArrowheads="1"/>
          </p:cNvSpPr>
          <p:nvPr/>
        </p:nvSpPr>
        <p:spPr bwMode="auto">
          <a:xfrm>
            <a:off x="3263287" y="5305457"/>
            <a:ext cx="28084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lv-LV" sz="2000" dirty="0" smtClean="0">
                <a:latin typeface="Arial" panose="020B0604020202020204" pitchFamily="34" charset="0"/>
              </a:rPr>
              <a:t>E</a:t>
            </a:r>
            <a:r>
              <a:rPr lang="lv-LV" altLang="lv-LV" sz="2000" dirty="0" err="1" smtClean="0">
                <a:latin typeface="Arial" panose="020B0604020202020204" pitchFamily="34" charset="0"/>
              </a:rPr>
              <a:t>mbrija</a:t>
            </a:r>
            <a:r>
              <a:rPr lang="lv-LV" altLang="lv-LV" sz="2000" dirty="0" smtClean="0">
                <a:latin typeface="Arial" panose="020B0604020202020204" pitchFamily="34" charset="0"/>
              </a:rPr>
              <a:t> </a:t>
            </a:r>
            <a:r>
              <a:rPr lang="lv-LV" altLang="lv-LV" sz="2000" dirty="0" err="1" smtClean="0">
                <a:latin typeface="Arial" panose="020B0604020202020204" pitchFamily="34" charset="0"/>
              </a:rPr>
              <a:t>krioprezervācija</a:t>
            </a:r>
            <a:r>
              <a:rPr lang="en-US" altLang="lv-LV" sz="2000" dirty="0" smtClean="0">
                <a:latin typeface="Arial" panose="020B0604020202020204" pitchFamily="34" charset="0"/>
              </a:rPr>
              <a:t> </a:t>
            </a:r>
            <a:endParaRPr lang="en-US" altLang="lv-LV" sz="2000" dirty="0"/>
          </a:p>
        </p:txBody>
      </p:sp>
      <p:sp>
        <p:nvSpPr>
          <p:cNvPr id="9231" name="Rectangle 17"/>
          <p:cNvSpPr>
            <a:spLocks noChangeArrowheads="1"/>
          </p:cNvSpPr>
          <p:nvPr/>
        </p:nvSpPr>
        <p:spPr bwMode="auto">
          <a:xfrm>
            <a:off x="3257581" y="5617203"/>
            <a:ext cx="24654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Konservatīva ķirurģija</a:t>
            </a:r>
            <a:endParaRPr lang="en-US" altLang="lv-LV" sz="2000" dirty="0"/>
          </a:p>
        </p:txBody>
      </p:sp>
      <p:sp>
        <p:nvSpPr>
          <p:cNvPr id="9232" name="Rectangle 18"/>
          <p:cNvSpPr>
            <a:spLocks noChangeArrowheads="1"/>
          </p:cNvSpPr>
          <p:nvPr/>
        </p:nvSpPr>
        <p:spPr bwMode="auto">
          <a:xfrm>
            <a:off x="3257581" y="5965927"/>
            <a:ext cx="22506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Olnīcu transpozīcija</a:t>
            </a:r>
            <a:endParaRPr lang="en-US" altLang="lv-LV" sz="2000" dirty="0"/>
          </a:p>
        </p:txBody>
      </p:sp>
      <p:sp>
        <p:nvSpPr>
          <p:cNvPr id="9233" name="Rectangle 19"/>
          <p:cNvSpPr>
            <a:spLocks noChangeArrowheads="1"/>
          </p:cNvSpPr>
          <p:nvPr/>
        </p:nvSpPr>
        <p:spPr bwMode="auto">
          <a:xfrm>
            <a:off x="4494214" y="1371600"/>
            <a:ext cx="27320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 sz="2000"/>
          </a:p>
        </p:txBody>
      </p:sp>
      <p:sp>
        <p:nvSpPr>
          <p:cNvPr id="9236" name="Rectangle 24"/>
          <p:cNvSpPr>
            <a:spLocks noChangeArrowheads="1"/>
          </p:cNvSpPr>
          <p:nvPr/>
        </p:nvSpPr>
        <p:spPr bwMode="auto">
          <a:xfrm>
            <a:off x="3819526" y="2506663"/>
            <a:ext cx="4079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 sz="2000"/>
          </a:p>
        </p:txBody>
      </p:sp>
      <p:sp>
        <p:nvSpPr>
          <p:cNvPr id="9238" name="Rectangle 26"/>
          <p:cNvSpPr>
            <a:spLocks noChangeArrowheads="1"/>
          </p:cNvSpPr>
          <p:nvPr/>
        </p:nvSpPr>
        <p:spPr bwMode="auto">
          <a:xfrm>
            <a:off x="3992564" y="2433221"/>
            <a:ext cx="50943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b="1" dirty="0">
                <a:latin typeface="Arial" panose="020B0604020202020204" pitchFamily="34" charset="0"/>
              </a:rPr>
              <a:t>Risks izraisīt neauglību terapijas rezultātā</a:t>
            </a:r>
            <a:endParaRPr lang="en-US" altLang="lv-LV" sz="2000" b="1" dirty="0">
              <a:latin typeface="Arial" panose="020B0604020202020204" pitchFamily="34" charset="0"/>
            </a:endParaRPr>
          </a:p>
        </p:txBody>
      </p:sp>
      <p:sp>
        <p:nvSpPr>
          <p:cNvPr id="9241" name="Rectangle 29"/>
          <p:cNvSpPr>
            <a:spLocks noChangeArrowheads="1"/>
          </p:cNvSpPr>
          <p:nvPr/>
        </p:nvSpPr>
        <p:spPr bwMode="auto">
          <a:xfrm>
            <a:off x="3913188" y="2782888"/>
            <a:ext cx="897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lv-LV" sz="200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endParaRPr lang="en-US" altLang="lv-LV" sz="2000"/>
          </a:p>
        </p:txBody>
      </p:sp>
      <p:sp>
        <p:nvSpPr>
          <p:cNvPr id="9242" name="Rectangle 30"/>
          <p:cNvSpPr>
            <a:spLocks noChangeArrowheads="1"/>
          </p:cNvSpPr>
          <p:nvPr/>
        </p:nvSpPr>
        <p:spPr bwMode="auto">
          <a:xfrm>
            <a:off x="3083098" y="2717542"/>
            <a:ext cx="73353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b="1" dirty="0">
                <a:latin typeface="Arial" panose="020B0604020202020204" pitchFamily="34" charset="0"/>
              </a:rPr>
              <a:t>Pacienta ieinteresētība reproduktīvās funkcijas saglabāšanā</a:t>
            </a:r>
            <a:endParaRPr lang="en-US" altLang="lv-LV" sz="2000" b="1" dirty="0">
              <a:latin typeface="Arial" panose="020B0604020202020204" pitchFamily="34" charset="0"/>
            </a:endParaRPr>
          </a:p>
        </p:txBody>
      </p:sp>
      <p:sp>
        <p:nvSpPr>
          <p:cNvPr id="9244" name="Rectangle 32"/>
          <p:cNvSpPr>
            <a:spLocks noChangeArrowheads="1"/>
          </p:cNvSpPr>
          <p:nvPr/>
        </p:nvSpPr>
        <p:spPr bwMode="auto">
          <a:xfrm>
            <a:off x="4603788" y="3559016"/>
            <a:ext cx="4114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b="1" dirty="0">
                <a:latin typeface="Arial" panose="020B0604020202020204" pitchFamily="34" charset="0"/>
              </a:rPr>
              <a:t>Nosūtīt pie </a:t>
            </a:r>
            <a:r>
              <a:rPr lang="lv-LV" altLang="lv-LV" sz="2000" b="1" dirty="0" smtClean="0">
                <a:latin typeface="Arial" panose="020B0604020202020204" pitchFamily="34" charset="0"/>
              </a:rPr>
              <a:t>neauglības speciālista</a:t>
            </a:r>
            <a:endParaRPr lang="en-US" altLang="lv-LV" sz="2000" b="1" dirty="0">
              <a:latin typeface="Arial" panose="020B0604020202020204" pitchFamily="34" charset="0"/>
            </a:endParaRPr>
          </a:p>
        </p:txBody>
      </p:sp>
      <p:sp>
        <p:nvSpPr>
          <p:cNvPr id="9245" name="Rectangle 34"/>
          <p:cNvSpPr>
            <a:spLocks noChangeArrowheads="1"/>
          </p:cNvSpPr>
          <p:nvPr/>
        </p:nvSpPr>
        <p:spPr bwMode="auto">
          <a:xfrm>
            <a:off x="8166100" y="4541838"/>
            <a:ext cx="249078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/>
          </a:p>
        </p:txBody>
      </p:sp>
      <p:sp>
        <p:nvSpPr>
          <p:cNvPr id="9246" name="Rectangle 35"/>
          <p:cNvSpPr>
            <a:spLocks noChangeArrowheads="1"/>
          </p:cNvSpPr>
          <p:nvPr/>
        </p:nvSpPr>
        <p:spPr bwMode="auto">
          <a:xfrm>
            <a:off x="8650728" y="4352458"/>
            <a:ext cx="25808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Modernās tehnoloģijas</a:t>
            </a:r>
            <a:endParaRPr lang="en-US" altLang="lv-LV" sz="2000" dirty="0"/>
          </a:p>
        </p:txBody>
      </p:sp>
      <p:sp>
        <p:nvSpPr>
          <p:cNvPr id="9249" name="Rectangle 38"/>
          <p:cNvSpPr>
            <a:spLocks noChangeArrowheads="1"/>
          </p:cNvSpPr>
          <p:nvPr/>
        </p:nvSpPr>
        <p:spPr bwMode="auto">
          <a:xfrm>
            <a:off x="7019440" y="4683457"/>
            <a:ext cx="369171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Olnīcu audu vai sēklinieku audu </a:t>
            </a:r>
          </a:p>
          <a:p>
            <a:pPr eaLnBrk="1" hangingPunct="1"/>
            <a:r>
              <a:rPr lang="lv-LV" altLang="lv-LV" sz="2000" dirty="0" err="1" smtClean="0">
                <a:latin typeface="Arial" panose="020B0604020202020204" pitchFamily="34" charset="0"/>
              </a:rPr>
              <a:t>krioprezervācija</a:t>
            </a:r>
            <a:r>
              <a:rPr lang="en-US" altLang="lv-LV" sz="2000" dirty="0" smtClean="0">
                <a:latin typeface="Arial" panose="020B0604020202020204" pitchFamily="34" charset="0"/>
              </a:rPr>
              <a:t> </a:t>
            </a:r>
            <a:endParaRPr lang="en-US" altLang="lv-LV" sz="2000" dirty="0"/>
          </a:p>
        </p:txBody>
      </p:sp>
      <p:grpSp>
        <p:nvGrpSpPr>
          <p:cNvPr id="9260" name="Group 51"/>
          <p:cNvGrpSpPr>
            <a:grpSpLocks/>
          </p:cNvGrpSpPr>
          <p:nvPr/>
        </p:nvGrpSpPr>
        <p:grpSpPr bwMode="auto">
          <a:xfrm>
            <a:off x="5892801" y="1990726"/>
            <a:ext cx="220663" cy="385763"/>
            <a:chOff x="2752" y="1254"/>
            <a:chExt cx="139" cy="243"/>
          </a:xfrm>
        </p:grpSpPr>
        <p:sp>
          <p:nvSpPr>
            <p:cNvPr id="9326" name="Rectangle 49"/>
            <p:cNvSpPr>
              <a:spLocks noChangeArrowheads="1"/>
            </p:cNvSpPr>
            <p:nvPr/>
          </p:nvSpPr>
          <p:spPr bwMode="auto">
            <a:xfrm>
              <a:off x="2803" y="1254"/>
              <a:ext cx="36" cy="1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27" name="Freeform 50"/>
            <p:cNvSpPr>
              <a:spLocks/>
            </p:cNvSpPr>
            <p:nvPr/>
          </p:nvSpPr>
          <p:spPr bwMode="auto">
            <a:xfrm>
              <a:off x="2752" y="1358"/>
              <a:ext cx="139" cy="139"/>
            </a:xfrm>
            <a:custGeom>
              <a:avLst/>
              <a:gdLst>
                <a:gd name="T0" fmla="*/ 0 w 139"/>
                <a:gd name="T1" fmla="*/ 0 h 139"/>
                <a:gd name="T2" fmla="*/ 69 w 139"/>
                <a:gd name="T3" fmla="*/ 139 h 139"/>
                <a:gd name="T4" fmla="*/ 139 w 139"/>
                <a:gd name="T5" fmla="*/ 0 h 139"/>
                <a:gd name="T6" fmla="*/ 0 w 139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"/>
                <a:gd name="T13" fmla="*/ 0 h 139"/>
                <a:gd name="T14" fmla="*/ 139 w 139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" h="139">
                  <a:moveTo>
                    <a:pt x="0" y="0"/>
                  </a:moveTo>
                  <a:lnTo>
                    <a:pt x="69" y="139"/>
                  </a:ln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grpSp>
        <p:nvGrpSpPr>
          <p:cNvPr id="9261" name="Group 54"/>
          <p:cNvGrpSpPr>
            <a:grpSpLocks/>
          </p:cNvGrpSpPr>
          <p:nvPr/>
        </p:nvGrpSpPr>
        <p:grpSpPr bwMode="auto">
          <a:xfrm>
            <a:off x="5892801" y="3071813"/>
            <a:ext cx="220663" cy="387350"/>
            <a:chOff x="2752" y="1935"/>
            <a:chExt cx="139" cy="244"/>
          </a:xfrm>
        </p:grpSpPr>
        <p:sp>
          <p:nvSpPr>
            <p:cNvPr id="9324" name="Rectangle 52"/>
            <p:cNvSpPr>
              <a:spLocks noChangeArrowheads="1"/>
            </p:cNvSpPr>
            <p:nvPr/>
          </p:nvSpPr>
          <p:spPr bwMode="auto">
            <a:xfrm>
              <a:off x="2803" y="1935"/>
              <a:ext cx="36" cy="1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25" name="Freeform 53"/>
            <p:cNvSpPr>
              <a:spLocks/>
            </p:cNvSpPr>
            <p:nvPr/>
          </p:nvSpPr>
          <p:spPr bwMode="auto">
            <a:xfrm>
              <a:off x="2752" y="2040"/>
              <a:ext cx="139" cy="139"/>
            </a:xfrm>
            <a:custGeom>
              <a:avLst/>
              <a:gdLst>
                <a:gd name="T0" fmla="*/ 0 w 139"/>
                <a:gd name="T1" fmla="*/ 0 h 139"/>
                <a:gd name="T2" fmla="*/ 69 w 139"/>
                <a:gd name="T3" fmla="*/ 139 h 139"/>
                <a:gd name="T4" fmla="*/ 139 w 139"/>
                <a:gd name="T5" fmla="*/ 0 h 139"/>
                <a:gd name="T6" fmla="*/ 0 w 139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"/>
                <a:gd name="T13" fmla="*/ 0 h 139"/>
                <a:gd name="T14" fmla="*/ 139 w 139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" h="139">
                  <a:moveTo>
                    <a:pt x="0" y="0"/>
                  </a:moveTo>
                  <a:lnTo>
                    <a:pt x="69" y="139"/>
                  </a:ln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grpSp>
        <p:nvGrpSpPr>
          <p:cNvPr id="9262" name="Group 57"/>
          <p:cNvGrpSpPr>
            <a:grpSpLocks/>
          </p:cNvGrpSpPr>
          <p:nvPr/>
        </p:nvGrpSpPr>
        <p:grpSpPr bwMode="auto">
          <a:xfrm>
            <a:off x="3992564" y="3971925"/>
            <a:ext cx="2092325" cy="484188"/>
            <a:chOff x="1555" y="2502"/>
            <a:chExt cx="1318" cy="305"/>
          </a:xfrm>
        </p:grpSpPr>
        <p:sp>
          <p:nvSpPr>
            <p:cNvPr id="9322" name="Freeform 55"/>
            <p:cNvSpPr>
              <a:spLocks/>
            </p:cNvSpPr>
            <p:nvPr/>
          </p:nvSpPr>
          <p:spPr bwMode="auto">
            <a:xfrm>
              <a:off x="1687" y="2502"/>
              <a:ext cx="1186" cy="254"/>
            </a:xfrm>
            <a:custGeom>
              <a:avLst/>
              <a:gdLst>
                <a:gd name="T0" fmla="*/ 1186 w 1186"/>
                <a:gd name="T1" fmla="*/ 36 h 254"/>
                <a:gd name="T2" fmla="*/ 1180 w 1186"/>
                <a:gd name="T3" fmla="*/ 0 h 254"/>
                <a:gd name="T4" fmla="*/ 0 w 1186"/>
                <a:gd name="T5" fmla="*/ 219 h 254"/>
                <a:gd name="T6" fmla="*/ 6 w 1186"/>
                <a:gd name="T7" fmla="*/ 254 h 254"/>
                <a:gd name="T8" fmla="*/ 1186 w 1186"/>
                <a:gd name="T9" fmla="*/ 36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254"/>
                <a:gd name="T17" fmla="*/ 1186 w 1186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254">
                  <a:moveTo>
                    <a:pt x="1186" y="36"/>
                  </a:moveTo>
                  <a:lnTo>
                    <a:pt x="1180" y="0"/>
                  </a:lnTo>
                  <a:lnTo>
                    <a:pt x="0" y="219"/>
                  </a:lnTo>
                  <a:lnTo>
                    <a:pt x="6" y="254"/>
                  </a:lnTo>
                  <a:lnTo>
                    <a:pt x="118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23" name="Freeform 56"/>
            <p:cNvSpPr>
              <a:spLocks/>
            </p:cNvSpPr>
            <p:nvPr/>
          </p:nvSpPr>
          <p:spPr bwMode="auto">
            <a:xfrm>
              <a:off x="1555" y="2670"/>
              <a:ext cx="151" cy="137"/>
            </a:xfrm>
            <a:custGeom>
              <a:avLst/>
              <a:gdLst>
                <a:gd name="T0" fmla="*/ 126 w 151"/>
                <a:gd name="T1" fmla="*/ 0 h 137"/>
                <a:gd name="T2" fmla="*/ 0 w 151"/>
                <a:gd name="T3" fmla="*/ 93 h 137"/>
                <a:gd name="T4" fmla="*/ 151 w 151"/>
                <a:gd name="T5" fmla="*/ 137 h 137"/>
                <a:gd name="T6" fmla="*/ 126 w 151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137"/>
                <a:gd name="T14" fmla="*/ 151 w 151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137">
                  <a:moveTo>
                    <a:pt x="126" y="0"/>
                  </a:moveTo>
                  <a:lnTo>
                    <a:pt x="0" y="93"/>
                  </a:lnTo>
                  <a:lnTo>
                    <a:pt x="151" y="13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grpSp>
        <p:nvGrpSpPr>
          <p:cNvPr id="9263" name="Group 60"/>
          <p:cNvGrpSpPr>
            <a:grpSpLocks/>
          </p:cNvGrpSpPr>
          <p:nvPr/>
        </p:nvGrpSpPr>
        <p:grpSpPr bwMode="auto">
          <a:xfrm>
            <a:off x="6075364" y="3971925"/>
            <a:ext cx="2090737" cy="484188"/>
            <a:chOff x="2867" y="2502"/>
            <a:chExt cx="1317" cy="305"/>
          </a:xfrm>
        </p:grpSpPr>
        <p:sp>
          <p:nvSpPr>
            <p:cNvPr id="9320" name="Freeform 58"/>
            <p:cNvSpPr>
              <a:spLocks/>
            </p:cNvSpPr>
            <p:nvPr/>
          </p:nvSpPr>
          <p:spPr bwMode="auto">
            <a:xfrm>
              <a:off x="2867" y="2502"/>
              <a:ext cx="1186" cy="254"/>
            </a:xfrm>
            <a:custGeom>
              <a:avLst/>
              <a:gdLst>
                <a:gd name="T0" fmla="*/ 6 w 1186"/>
                <a:gd name="T1" fmla="*/ 0 h 254"/>
                <a:gd name="T2" fmla="*/ 0 w 1186"/>
                <a:gd name="T3" fmla="*/ 36 h 254"/>
                <a:gd name="T4" fmla="*/ 1179 w 1186"/>
                <a:gd name="T5" fmla="*/ 254 h 254"/>
                <a:gd name="T6" fmla="*/ 1186 w 1186"/>
                <a:gd name="T7" fmla="*/ 219 h 254"/>
                <a:gd name="T8" fmla="*/ 6 w 1186"/>
                <a:gd name="T9" fmla="*/ 0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254"/>
                <a:gd name="T17" fmla="*/ 1186 w 1186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254">
                  <a:moveTo>
                    <a:pt x="6" y="0"/>
                  </a:moveTo>
                  <a:lnTo>
                    <a:pt x="0" y="36"/>
                  </a:lnTo>
                  <a:lnTo>
                    <a:pt x="1179" y="254"/>
                  </a:lnTo>
                  <a:lnTo>
                    <a:pt x="1186" y="2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21" name="Freeform 59"/>
            <p:cNvSpPr>
              <a:spLocks/>
            </p:cNvSpPr>
            <p:nvPr/>
          </p:nvSpPr>
          <p:spPr bwMode="auto">
            <a:xfrm>
              <a:off x="4034" y="2670"/>
              <a:ext cx="150" cy="137"/>
            </a:xfrm>
            <a:custGeom>
              <a:avLst/>
              <a:gdLst>
                <a:gd name="T0" fmla="*/ 0 w 150"/>
                <a:gd name="T1" fmla="*/ 137 h 137"/>
                <a:gd name="T2" fmla="*/ 150 w 150"/>
                <a:gd name="T3" fmla="*/ 93 h 137"/>
                <a:gd name="T4" fmla="*/ 26 w 150"/>
                <a:gd name="T5" fmla="*/ 0 h 137"/>
                <a:gd name="T6" fmla="*/ 0 w 150"/>
                <a:gd name="T7" fmla="*/ 137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137"/>
                <a:gd name="T14" fmla="*/ 150 w 150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137">
                  <a:moveTo>
                    <a:pt x="0" y="137"/>
                  </a:moveTo>
                  <a:lnTo>
                    <a:pt x="150" y="93"/>
                  </a:lnTo>
                  <a:lnTo>
                    <a:pt x="2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sp>
        <p:nvSpPr>
          <p:cNvPr id="9264" name="Rectangle 61"/>
          <p:cNvSpPr>
            <a:spLocks noChangeArrowheads="1"/>
          </p:cNvSpPr>
          <p:nvPr/>
        </p:nvSpPr>
        <p:spPr bwMode="auto">
          <a:xfrm>
            <a:off x="1905001" y="4541838"/>
            <a:ext cx="5630863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/>
          </a:p>
        </p:txBody>
      </p:sp>
      <p:sp>
        <p:nvSpPr>
          <p:cNvPr id="9265" name="Rectangle 62"/>
          <p:cNvSpPr>
            <a:spLocks noChangeArrowheads="1"/>
          </p:cNvSpPr>
          <p:nvPr/>
        </p:nvSpPr>
        <p:spPr bwMode="auto">
          <a:xfrm>
            <a:off x="629702" y="4535133"/>
            <a:ext cx="6096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Piemērots pārbaudītām reproduktīvajām tehnoloģijām</a:t>
            </a:r>
            <a:endParaRPr lang="en-US" altLang="lv-LV" sz="2000" dirty="0"/>
          </a:p>
        </p:txBody>
      </p:sp>
      <p:sp>
        <p:nvSpPr>
          <p:cNvPr id="9272" name="Rectangle 69"/>
          <p:cNvSpPr>
            <a:spLocks noChangeArrowheads="1"/>
          </p:cNvSpPr>
          <p:nvPr/>
        </p:nvSpPr>
        <p:spPr bwMode="auto">
          <a:xfrm>
            <a:off x="1998664" y="5248275"/>
            <a:ext cx="705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lv-LV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altLang="lv-LV" sz="2000" dirty="0"/>
          </a:p>
        </p:txBody>
      </p:sp>
      <p:sp>
        <p:nvSpPr>
          <p:cNvPr id="9278" name="Rectangle 75"/>
          <p:cNvSpPr>
            <a:spLocks noChangeArrowheads="1"/>
          </p:cNvSpPr>
          <p:nvPr/>
        </p:nvSpPr>
        <p:spPr bwMode="auto">
          <a:xfrm>
            <a:off x="4494214" y="1371600"/>
            <a:ext cx="27320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 sz="2000"/>
          </a:p>
        </p:txBody>
      </p:sp>
      <p:sp>
        <p:nvSpPr>
          <p:cNvPr id="9280" name="Rectangle 77"/>
          <p:cNvSpPr>
            <a:spLocks noChangeArrowheads="1"/>
          </p:cNvSpPr>
          <p:nvPr/>
        </p:nvSpPr>
        <p:spPr bwMode="auto">
          <a:xfrm>
            <a:off x="3728307" y="1360897"/>
            <a:ext cx="57275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b="1" dirty="0" smtClean="0">
                <a:latin typeface="Arial" panose="020B0604020202020204" pitchFamily="34" charset="0"/>
              </a:rPr>
              <a:t>Pacientes reproduktīvās funkcijas novērtēšana</a:t>
            </a:r>
            <a:endParaRPr lang="en-US" altLang="lv-LV" sz="2000" b="1" dirty="0"/>
          </a:p>
        </p:txBody>
      </p:sp>
      <p:sp>
        <p:nvSpPr>
          <p:cNvPr id="9282" name="Rectangle 79"/>
          <p:cNvSpPr>
            <a:spLocks noChangeArrowheads="1"/>
          </p:cNvSpPr>
          <p:nvPr/>
        </p:nvSpPr>
        <p:spPr bwMode="auto">
          <a:xfrm>
            <a:off x="4800600" y="1600201"/>
            <a:ext cx="2620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b="1" dirty="0" smtClean="0">
                <a:latin typeface="Arial" panose="020B0604020202020204" pitchFamily="34" charset="0"/>
              </a:rPr>
              <a:t>Pārrunas ar pacientu </a:t>
            </a:r>
            <a:endParaRPr lang="en-US" altLang="lv-LV" sz="2000" b="1" dirty="0"/>
          </a:p>
        </p:txBody>
      </p:sp>
      <p:sp>
        <p:nvSpPr>
          <p:cNvPr id="9283" name="Rectangle 80"/>
          <p:cNvSpPr>
            <a:spLocks noChangeArrowheads="1"/>
          </p:cNvSpPr>
          <p:nvPr/>
        </p:nvSpPr>
        <p:spPr bwMode="auto">
          <a:xfrm>
            <a:off x="3819526" y="2506663"/>
            <a:ext cx="4079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 sz="2000"/>
          </a:p>
        </p:txBody>
      </p:sp>
      <p:sp>
        <p:nvSpPr>
          <p:cNvPr id="9292" name="Rectangle 90"/>
          <p:cNvSpPr>
            <a:spLocks noChangeArrowheads="1"/>
          </p:cNvSpPr>
          <p:nvPr/>
        </p:nvSpPr>
        <p:spPr bwMode="auto">
          <a:xfrm>
            <a:off x="8166100" y="4541838"/>
            <a:ext cx="249078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lv-LV" altLang="lv-LV"/>
          </a:p>
        </p:txBody>
      </p:sp>
      <p:sp>
        <p:nvSpPr>
          <p:cNvPr id="9304" name="Rectangle 102"/>
          <p:cNvSpPr>
            <a:spLocks noChangeArrowheads="1"/>
          </p:cNvSpPr>
          <p:nvPr/>
        </p:nvSpPr>
        <p:spPr bwMode="auto">
          <a:xfrm>
            <a:off x="7009134" y="5277073"/>
            <a:ext cx="32765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Oocītu  </a:t>
            </a:r>
            <a:r>
              <a:rPr lang="lv-LV" altLang="lv-LV" sz="2000" dirty="0" err="1" smtClean="0">
                <a:latin typeface="Arial" panose="020B0604020202020204" pitchFamily="34" charset="0"/>
              </a:rPr>
              <a:t>krioprezervācija</a:t>
            </a:r>
            <a:endParaRPr lang="lv-LV" altLang="lv-LV" sz="2000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Olnīcu funkcijas nomākšana </a:t>
            </a:r>
          </a:p>
          <a:p>
            <a:pPr eaLnBrk="1" hangingPunct="1"/>
            <a:r>
              <a:rPr lang="lv-LV" altLang="lv-LV" sz="2000" dirty="0" smtClean="0">
                <a:latin typeface="Arial" panose="020B0604020202020204" pitchFamily="34" charset="0"/>
              </a:rPr>
              <a:t>ar medikamentiem</a:t>
            </a:r>
          </a:p>
        </p:txBody>
      </p:sp>
      <p:grpSp>
        <p:nvGrpSpPr>
          <p:cNvPr id="9307" name="Group 107"/>
          <p:cNvGrpSpPr>
            <a:grpSpLocks/>
          </p:cNvGrpSpPr>
          <p:nvPr/>
        </p:nvGrpSpPr>
        <p:grpSpPr bwMode="auto">
          <a:xfrm>
            <a:off x="5892801" y="1990726"/>
            <a:ext cx="220663" cy="385763"/>
            <a:chOff x="2752" y="1254"/>
            <a:chExt cx="139" cy="243"/>
          </a:xfrm>
        </p:grpSpPr>
        <p:sp>
          <p:nvSpPr>
            <p:cNvPr id="9318" name="Rectangle 105"/>
            <p:cNvSpPr>
              <a:spLocks noChangeArrowheads="1"/>
            </p:cNvSpPr>
            <p:nvPr/>
          </p:nvSpPr>
          <p:spPr bwMode="auto">
            <a:xfrm>
              <a:off x="2803" y="1254"/>
              <a:ext cx="36" cy="1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19" name="Freeform 106"/>
            <p:cNvSpPr>
              <a:spLocks/>
            </p:cNvSpPr>
            <p:nvPr/>
          </p:nvSpPr>
          <p:spPr bwMode="auto">
            <a:xfrm>
              <a:off x="2752" y="1358"/>
              <a:ext cx="139" cy="139"/>
            </a:xfrm>
            <a:custGeom>
              <a:avLst/>
              <a:gdLst>
                <a:gd name="T0" fmla="*/ 0 w 139"/>
                <a:gd name="T1" fmla="*/ 0 h 139"/>
                <a:gd name="T2" fmla="*/ 69 w 139"/>
                <a:gd name="T3" fmla="*/ 139 h 139"/>
                <a:gd name="T4" fmla="*/ 139 w 139"/>
                <a:gd name="T5" fmla="*/ 0 h 139"/>
                <a:gd name="T6" fmla="*/ 0 w 139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"/>
                <a:gd name="T13" fmla="*/ 0 h 139"/>
                <a:gd name="T14" fmla="*/ 139 w 139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" h="139">
                  <a:moveTo>
                    <a:pt x="0" y="0"/>
                  </a:moveTo>
                  <a:lnTo>
                    <a:pt x="69" y="139"/>
                  </a:ln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grpSp>
        <p:nvGrpSpPr>
          <p:cNvPr id="9308" name="Group 110"/>
          <p:cNvGrpSpPr>
            <a:grpSpLocks/>
          </p:cNvGrpSpPr>
          <p:nvPr/>
        </p:nvGrpSpPr>
        <p:grpSpPr bwMode="auto">
          <a:xfrm>
            <a:off x="5892801" y="3071813"/>
            <a:ext cx="220663" cy="387350"/>
            <a:chOff x="2752" y="1935"/>
            <a:chExt cx="139" cy="244"/>
          </a:xfrm>
        </p:grpSpPr>
        <p:sp>
          <p:nvSpPr>
            <p:cNvPr id="9316" name="Rectangle 108"/>
            <p:cNvSpPr>
              <a:spLocks noChangeArrowheads="1"/>
            </p:cNvSpPr>
            <p:nvPr/>
          </p:nvSpPr>
          <p:spPr bwMode="auto">
            <a:xfrm>
              <a:off x="2803" y="1935"/>
              <a:ext cx="36" cy="1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17" name="Freeform 109"/>
            <p:cNvSpPr>
              <a:spLocks/>
            </p:cNvSpPr>
            <p:nvPr/>
          </p:nvSpPr>
          <p:spPr bwMode="auto">
            <a:xfrm>
              <a:off x="2752" y="2040"/>
              <a:ext cx="139" cy="139"/>
            </a:xfrm>
            <a:custGeom>
              <a:avLst/>
              <a:gdLst>
                <a:gd name="T0" fmla="*/ 0 w 139"/>
                <a:gd name="T1" fmla="*/ 0 h 139"/>
                <a:gd name="T2" fmla="*/ 69 w 139"/>
                <a:gd name="T3" fmla="*/ 139 h 139"/>
                <a:gd name="T4" fmla="*/ 139 w 139"/>
                <a:gd name="T5" fmla="*/ 0 h 139"/>
                <a:gd name="T6" fmla="*/ 0 w 139"/>
                <a:gd name="T7" fmla="*/ 0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9"/>
                <a:gd name="T13" fmla="*/ 0 h 139"/>
                <a:gd name="T14" fmla="*/ 139 w 139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9" h="139">
                  <a:moveTo>
                    <a:pt x="0" y="0"/>
                  </a:moveTo>
                  <a:lnTo>
                    <a:pt x="69" y="139"/>
                  </a:ln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grpSp>
        <p:nvGrpSpPr>
          <p:cNvPr id="9309" name="Group 113"/>
          <p:cNvGrpSpPr>
            <a:grpSpLocks/>
          </p:cNvGrpSpPr>
          <p:nvPr/>
        </p:nvGrpSpPr>
        <p:grpSpPr bwMode="auto">
          <a:xfrm>
            <a:off x="3992564" y="3971925"/>
            <a:ext cx="2092325" cy="484188"/>
            <a:chOff x="1555" y="2502"/>
            <a:chExt cx="1318" cy="305"/>
          </a:xfrm>
        </p:grpSpPr>
        <p:sp>
          <p:nvSpPr>
            <p:cNvPr id="9314" name="Freeform 111"/>
            <p:cNvSpPr>
              <a:spLocks/>
            </p:cNvSpPr>
            <p:nvPr/>
          </p:nvSpPr>
          <p:spPr bwMode="auto">
            <a:xfrm>
              <a:off x="1687" y="2502"/>
              <a:ext cx="1186" cy="254"/>
            </a:xfrm>
            <a:custGeom>
              <a:avLst/>
              <a:gdLst>
                <a:gd name="T0" fmla="*/ 1186 w 1186"/>
                <a:gd name="T1" fmla="*/ 36 h 254"/>
                <a:gd name="T2" fmla="*/ 1180 w 1186"/>
                <a:gd name="T3" fmla="*/ 0 h 254"/>
                <a:gd name="T4" fmla="*/ 0 w 1186"/>
                <a:gd name="T5" fmla="*/ 219 h 254"/>
                <a:gd name="T6" fmla="*/ 6 w 1186"/>
                <a:gd name="T7" fmla="*/ 254 h 254"/>
                <a:gd name="T8" fmla="*/ 1186 w 1186"/>
                <a:gd name="T9" fmla="*/ 36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254"/>
                <a:gd name="T17" fmla="*/ 1186 w 1186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254">
                  <a:moveTo>
                    <a:pt x="1186" y="36"/>
                  </a:moveTo>
                  <a:lnTo>
                    <a:pt x="1180" y="0"/>
                  </a:lnTo>
                  <a:lnTo>
                    <a:pt x="0" y="219"/>
                  </a:lnTo>
                  <a:lnTo>
                    <a:pt x="6" y="254"/>
                  </a:lnTo>
                  <a:lnTo>
                    <a:pt x="118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15" name="Freeform 112"/>
            <p:cNvSpPr>
              <a:spLocks/>
            </p:cNvSpPr>
            <p:nvPr/>
          </p:nvSpPr>
          <p:spPr bwMode="auto">
            <a:xfrm>
              <a:off x="1555" y="2670"/>
              <a:ext cx="151" cy="137"/>
            </a:xfrm>
            <a:custGeom>
              <a:avLst/>
              <a:gdLst>
                <a:gd name="T0" fmla="*/ 126 w 151"/>
                <a:gd name="T1" fmla="*/ 0 h 137"/>
                <a:gd name="T2" fmla="*/ 0 w 151"/>
                <a:gd name="T3" fmla="*/ 93 h 137"/>
                <a:gd name="T4" fmla="*/ 151 w 151"/>
                <a:gd name="T5" fmla="*/ 137 h 137"/>
                <a:gd name="T6" fmla="*/ 126 w 151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"/>
                <a:gd name="T13" fmla="*/ 0 h 137"/>
                <a:gd name="T14" fmla="*/ 151 w 151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" h="137">
                  <a:moveTo>
                    <a:pt x="126" y="0"/>
                  </a:moveTo>
                  <a:lnTo>
                    <a:pt x="0" y="93"/>
                  </a:lnTo>
                  <a:lnTo>
                    <a:pt x="151" y="13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grpSp>
        <p:nvGrpSpPr>
          <p:cNvPr id="9310" name="Group 116"/>
          <p:cNvGrpSpPr>
            <a:grpSpLocks/>
          </p:cNvGrpSpPr>
          <p:nvPr/>
        </p:nvGrpSpPr>
        <p:grpSpPr bwMode="auto">
          <a:xfrm>
            <a:off x="6075364" y="3971925"/>
            <a:ext cx="2090737" cy="484188"/>
            <a:chOff x="2867" y="2502"/>
            <a:chExt cx="1317" cy="305"/>
          </a:xfrm>
        </p:grpSpPr>
        <p:sp>
          <p:nvSpPr>
            <p:cNvPr id="9312" name="Freeform 114"/>
            <p:cNvSpPr>
              <a:spLocks/>
            </p:cNvSpPr>
            <p:nvPr/>
          </p:nvSpPr>
          <p:spPr bwMode="auto">
            <a:xfrm>
              <a:off x="2867" y="2502"/>
              <a:ext cx="1186" cy="254"/>
            </a:xfrm>
            <a:custGeom>
              <a:avLst/>
              <a:gdLst>
                <a:gd name="T0" fmla="*/ 6 w 1186"/>
                <a:gd name="T1" fmla="*/ 0 h 254"/>
                <a:gd name="T2" fmla="*/ 0 w 1186"/>
                <a:gd name="T3" fmla="*/ 36 h 254"/>
                <a:gd name="T4" fmla="*/ 1179 w 1186"/>
                <a:gd name="T5" fmla="*/ 254 h 254"/>
                <a:gd name="T6" fmla="*/ 1186 w 1186"/>
                <a:gd name="T7" fmla="*/ 219 h 254"/>
                <a:gd name="T8" fmla="*/ 6 w 1186"/>
                <a:gd name="T9" fmla="*/ 0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254"/>
                <a:gd name="T17" fmla="*/ 1186 w 1186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254">
                  <a:moveTo>
                    <a:pt x="6" y="0"/>
                  </a:moveTo>
                  <a:lnTo>
                    <a:pt x="0" y="36"/>
                  </a:lnTo>
                  <a:lnTo>
                    <a:pt x="1179" y="254"/>
                  </a:lnTo>
                  <a:lnTo>
                    <a:pt x="1186" y="21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  <p:sp>
          <p:nvSpPr>
            <p:cNvPr id="9313" name="Freeform 115"/>
            <p:cNvSpPr>
              <a:spLocks/>
            </p:cNvSpPr>
            <p:nvPr/>
          </p:nvSpPr>
          <p:spPr bwMode="auto">
            <a:xfrm>
              <a:off x="4034" y="2670"/>
              <a:ext cx="150" cy="137"/>
            </a:xfrm>
            <a:custGeom>
              <a:avLst/>
              <a:gdLst>
                <a:gd name="T0" fmla="*/ 0 w 150"/>
                <a:gd name="T1" fmla="*/ 137 h 137"/>
                <a:gd name="T2" fmla="*/ 150 w 150"/>
                <a:gd name="T3" fmla="*/ 93 h 137"/>
                <a:gd name="T4" fmla="*/ 26 w 150"/>
                <a:gd name="T5" fmla="*/ 0 h 137"/>
                <a:gd name="T6" fmla="*/ 0 w 150"/>
                <a:gd name="T7" fmla="*/ 137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137"/>
                <a:gd name="T14" fmla="*/ 150 w 150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137">
                  <a:moveTo>
                    <a:pt x="0" y="137"/>
                  </a:moveTo>
                  <a:lnTo>
                    <a:pt x="150" y="93"/>
                  </a:lnTo>
                  <a:lnTo>
                    <a:pt x="26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lv-LV" altLang="lv-LV" sz="2000"/>
            </a:p>
          </p:txBody>
        </p:sp>
      </p:grpSp>
      <p:sp>
        <p:nvSpPr>
          <p:cNvPr id="9311" name="Text Box 4"/>
          <p:cNvSpPr txBox="1">
            <a:spLocks noChangeArrowheads="1"/>
          </p:cNvSpPr>
          <p:nvPr/>
        </p:nvSpPr>
        <p:spPr bwMode="auto">
          <a:xfrm>
            <a:off x="1524000" y="6491289"/>
            <a:ext cx="899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lv-LV" sz="1800" dirty="0">
                <a:latin typeface="Garamond" panose="02020404030301010803" pitchFamily="18" charset="0"/>
              </a:rPr>
              <a:t>	</a:t>
            </a:r>
            <a:r>
              <a:rPr lang="en-US" altLang="lv-LV" sz="1800" b="1" dirty="0">
                <a:solidFill>
                  <a:schemeClr val="accent2"/>
                </a:solidFill>
                <a:latin typeface="Garamond" panose="02020404030301010803" pitchFamily="18" charset="0"/>
              </a:rPr>
              <a:t>www.asco.org</a:t>
            </a:r>
            <a:r>
              <a:rPr lang="en-US" altLang="lv-LV" sz="1800" dirty="0">
                <a:solidFill>
                  <a:schemeClr val="accent2"/>
                </a:solidFill>
                <a:latin typeface="Garamond" panose="02020404030301010803" pitchFamily="18" charset="0"/>
              </a:rPr>
              <a:t>   </a:t>
            </a:r>
            <a:r>
              <a:rPr lang="en-US" altLang="lv-LV" sz="1800" dirty="0">
                <a:latin typeface="Garamond" panose="02020404030301010803" pitchFamily="18" charset="0"/>
              </a:rPr>
              <a:t>				(Lee et al., J </a:t>
            </a:r>
            <a:r>
              <a:rPr lang="en-US" altLang="lv-LV" sz="1800" dirty="0" err="1">
                <a:latin typeface="Garamond" panose="02020404030301010803" pitchFamily="18" charset="0"/>
              </a:rPr>
              <a:t>Clin</a:t>
            </a:r>
            <a:r>
              <a:rPr lang="en-US" altLang="lv-LV" sz="1800" dirty="0">
                <a:latin typeface="Garamond" panose="02020404030301010803" pitchFamily="18" charset="0"/>
              </a:rPr>
              <a:t> </a:t>
            </a:r>
            <a:r>
              <a:rPr lang="en-US" altLang="lv-LV" sz="1800" dirty="0" err="1">
                <a:latin typeface="Garamond" panose="02020404030301010803" pitchFamily="18" charset="0"/>
              </a:rPr>
              <a:t>Onc</a:t>
            </a:r>
            <a:r>
              <a:rPr lang="en-US" altLang="lv-LV" sz="1800" dirty="0">
                <a:latin typeface="Garamond" panose="02020404030301010803" pitchFamily="18" charset="0"/>
              </a:rPr>
              <a:t>; 2006)</a:t>
            </a:r>
          </a:p>
        </p:txBody>
      </p:sp>
    </p:spTree>
    <p:extLst>
      <p:ext uri="{BB962C8B-B14F-4D97-AF65-F5344CB8AC3E}">
        <p14:creationId xmlns:p14="http://schemas.microsoft.com/office/powerpoint/2010/main" val="23592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3553778" y="2734266"/>
            <a:ext cx="54857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4400" dirty="0" smtClean="0">
                <a:latin typeface="Arial" panose="020B0604020202020204" pitchFamily="34" charset="0"/>
              </a:rPr>
              <a:t>Dzemdes kakla vēzis</a:t>
            </a:r>
            <a:endParaRPr lang="en-GB" altLang="lv-LV" sz="4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56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2030157" y="3650457"/>
            <a:ext cx="31058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lv-LV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Stadija</a:t>
            </a: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GB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1A1 – </a:t>
            </a:r>
            <a:r>
              <a:rPr lang="lv-LV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plakanšūnu</a:t>
            </a:r>
            <a:r>
              <a:rPr lang="lv-LV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karcinoma</a:t>
            </a:r>
            <a:endParaRPr lang="en-GB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6588897" y="1906044"/>
            <a:ext cx="5401465" cy="797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>
                <a:latin typeface="Times New Roman" panose="02020603050405020304" pitchFamily="18" charset="0"/>
              </a:rPr>
              <a:t>Cilpas </a:t>
            </a:r>
            <a:r>
              <a:rPr lang="lv-LV" altLang="lv-LV" sz="2400" b="1" dirty="0" err="1">
                <a:latin typeface="Times New Roman" panose="02020603050405020304" pitchFamily="18" charset="0"/>
              </a:rPr>
              <a:t>ekscīzija</a:t>
            </a:r>
            <a:endParaRPr lang="lv-LV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0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lv-LV" altLang="lv-LV" sz="2400" b="1" dirty="0" smtClean="0">
                <a:latin typeface="Times New Roman" panose="02020603050405020304" pitchFamily="18" charset="0"/>
              </a:rPr>
              <a:t>Svarīgs </a:t>
            </a:r>
            <a:r>
              <a:rPr lang="lv-LV" altLang="lv-LV" sz="2400" b="1" dirty="0">
                <a:latin typeface="Times New Roman" panose="02020603050405020304" pitchFamily="18" charset="0"/>
              </a:rPr>
              <a:t>prognostisks faktors </a:t>
            </a:r>
            <a:r>
              <a:rPr lang="lv-LV" altLang="lv-LV" sz="2400" b="1" dirty="0" smtClean="0">
                <a:latin typeface="Times New Roman" panose="02020603050405020304" pitchFamily="18" charset="0"/>
              </a:rPr>
              <a:t>LVSI</a:t>
            </a: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8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8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b="1" dirty="0">
              <a:latin typeface="Times New Roman" panose="02020603050405020304" pitchFamily="18" charset="0"/>
            </a:endParaRPr>
          </a:p>
        </p:txBody>
      </p:sp>
      <p:sp>
        <p:nvSpPr>
          <p:cNvPr id="16390" name="AutoShape 8"/>
          <p:cNvSpPr>
            <a:spLocks noChangeArrowheads="1"/>
          </p:cNvSpPr>
          <p:nvPr/>
        </p:nvSpPr>
        <p:spPr bwMode="auto">
          <a:xfrm>
            <a:off x="6735763" y="2616201"/>
            <a:ext cx="322262" cy="830263"/>
          </a:xfrm>
          <a:prstGeom prst="roundRect">
            <a:avLst>
              <a:gd name="adj" fmla="val 21875"/>
            </a:avLst>
          </a:prstGeom>
          <a:solidFill>
            <a:srgbClr val="DD080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lv-LV" sz="1800"/>
          </a:p>
        </p:txBody>
      </p:sp>
      <p:sp>
        <p:nvSpPr>
          <p:cNvPr id="16391" name="AutoShape 9"/>
          <p:cNvSpPr>
            <a:spLocks noChangeArrowheads="1"/>
          </p:cNvSpPr>
          <p:nvPr/>
        </p:nvSpPr>
        <p:spPr bwMode="auto">
          <a:xfrm>
            <a:off x="6434139" y="2616201"/>
            <a:ext cx="312737" cy="830263"/>
          </a:xfrm>
          <a:prstGeom prst="roundRect">
            <a:avLst>
              <a:gd name="adj" fmla="val 22579"/>
            </a:avLst>
          </a:prstGeom>
          <a:solidFill>
            <a:srgbClr val="DD080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lv-LV" sz="1800"/>
          </a:p>
        </p:txBody>
      </p:sp>
      <p:sp>
        <p:nvSpPr>
          <p:cNvPr id="16392" name="Freeform 10"/>
          <p:cNvSpPr>
            <a:spLocks/>
          </p:cNvSpPr>
          <p:nvPr/>
        </p:nvSpPr>
        <p:spPr bwMode="auto">
          <a:xfrm>
            <a:off x="5391151" y="2914651"/>
            <a:ext cx="1184275" cy="1160463"/>
          </a:xfrm>
          <a:custGeom>
            <a:avLst/>
            <a:gdLst>
              <a:gd name="T0" fmla="*/ 2147483646 w 746"/>
              <a:gd name="T1" fmla="*/ 2147483646 h 731"/>
              <a:gd name="T2" fmla="*/ 2147483646 w 746"/>
              <a:gd name="T3" fmla="*/ 2147483646 h 731"/>
              <a:gd name="T4" fmla="*/ 2147483646 w 746"/>
              <a:gd name="T5" fmla="*/ 2147483646 h 731"/>
              <a:gd name="T6" fmla="*/ 2147483646 w 746"/>
              <a:gd name="T7" fmla="*/ 2147483646 h 731"/>
              <a:gd name="T8" fmla="*/ 2147483646 w 746"/>
              <a:gd name="T9" fmla="*/ 2147483646 h 731"/>
              <a:gd name="T10" fmla="*/ 2147483646 w 746"/>
              <a:gd name="T11" fmla="*/ 2147483646 h 731"/>
              <a:gd name="T12" fmla="*/ 2147483646 w 746"/>
              <a:gd name="T13" fmla="*/ 2147483646 h 731"/>
              <a:gd name="T14" fmla="*/ 2147483646 w 746"/>
              <a:gd name="T15" fmla="*/ 2147483646 h 731"/>
              <a:gd name="T16" fmla="*/ 2147483646 w 746"/>
              <a:gd name="T17" fmla="*/ 2147483646 h 731"/>
              <a:gd name="T18" fmla="*/ 2147483646 w 746"/>
              <a:gd name="T19" fmla="*/ 2147483646 h 731"/>
              <a:gd name="T20" fmla="*/ 2147483646 w 746"/>
              <a:gd name="T21" fmla="*/ 2147483646 h 731"/>
              <a:gd name="T22" fmla="*/ 2147483646 w 746"/>
              <a:gd name="T23" fmla="*/ 2147483646 h 731"/>
              <a:gd name="T24" fmla="*/ 2147483646 w 746"/>
              <a:gd name="T25" fmla="*/ 2147483646 h 731"/>
              <a:gd name="T26" fmla="*/ 2147483646 w 746"/>
              <a:gd name="T27" fmla="*/ 2147483646 h 731"/>
              <a:gd name="T28" fmla="*/ 2147483646 w 746"/>
              <a:gd name="T29" fmla="*/ 2147483646 h 731"/>
              <a:gd name="T30" fmla="*/ 2147483646 w 746"/>
              <a:gd name="T31" fmla="*/ 2147483646 h 731"/>
              <a:gd name="T32" fmla="*/ 2147483646 w 746"/>
              <a:gd name="T33" fmla="*/ 2147483646 h 731"/>
              <a:gd name="T34" fmla="*/ 2147483646 w 746"/>
              <a:gd name="T35" fmla="*/ 2147483646 h 731"/>
              <a:gd name="T36" fmla="*/ 2147483646 w 746"/>
              <a:gd name="T37" fmla="*/ 2147483646 h 731"/>
              <a:gd name="T38" fmla="*/ 2147483646 w 746"/>
              <a:gd name="T39" fmla="*/ 2147483646 h 731"/>
              <a:gd name="T40" fmla="*/ 2147483646 w 746"/>
              <a:gd name="T41" fmla="*/ 2147483646 h 731"/>
              <a:gd name="T42" fmla="*/ 2147483646 w 746"/>
              <a:gd name="T43" fmla="*/ 0 h 731"/>
              <a:gd name="T44" fmla="*/ 2147483646 w 746"/>
              <a:gd name="T45" fmla="*/ 0 h 731"/>
              <a:gd name="T46" fmla="*/ 2147483646 w 746"/>
              <a:gd name="T47" fmla="*/ 2147483646 h 731"/>
              <a:gd name="T48" fmla="*/ 2147483646 w 746"/>
              <a:gd name="T49" fmla="*/ 2147483646 h 731"/>
              <a:gd name="T50" fmla="*/ 2147483646 w 746"/>
              <a:gd name="T51" fmla="*/ 2147483646 h 731"/>
              <a:gd name="T52" fmla="*/ 2147483646 w 746"/>
              <a:gd name="T53" fmla="*/ 2147483646 h 731"/>
              <a:gd name="T54" fmla="*/ 2147483646 w 746"/>
              <a:gd name="T55" fmla="*/ 2147483646 h 731"/>
              <a:gd name="T56" fmla="*/ 2147483646 w 746"/>
              <a:gd name="T57" fmla="*/ 2147483646 h 731"/>
              <a:gd name="T58" fmla="*/ 2147483646 w 746"/>
              <a:gd name="T59" fmla="*/ 2147483646 h 731"/>
              <a:gd name="T60" fmla="*/ 2147483646 w 746"/>
              <a:gd name="T61" fmla="*/ 2147483646 h 731"/>
              <a:gd name="T62" fmla="*/ 2147483646 w 746"/>
              <a:gd name="T63" fmla="*/ 2147483646 h 731"/>
              <a:gd name="T64" fmla="*/ 2147483646 w 746"/>
              <a:gd name="T65" fmla="*/ 2147483646 h 731"/>
              <a:gd name="T66" fmla="*/ 0 w 746"/>
              <a:gd name="T67" fmla="*/ 2147483646 h 731"/>
              <a:gd name="T68" fmla="*/ 0 w 746"/>
              <a:gd name="T69" fmla="*/ 2147483646 h 731"/>
              <a:gd name="T70" fmla="*/ 0 w 746"/>
              <a:gd name="T71" fmla="*/ 2147483646 h 731"/>
              <a:gd name="T72" fmla="*/ 2147483646 w 746"/>
              <a:gd name="T73" fmla="*/ 2147483646 h 731"/>
              <a:gd name="T74" fmla="*/ 2147483646 w 746"/>
              <a:gd name="T75" fmla="*/ 2147483646 h 731"/>
              <a:gd name="T76" fmla="*/ 0 w 746"/>
              <a:gd name="T77" fmla="*/ 2147483646 h 731"/>
              <a:gd name="T78" fmla="*/ 2147483646 w 746"/>
              <a:gd name="T79" fmla="*/ 2147483646 h 731"/>
              <a:gd name="T80" fmla="*/ 2147483646 w 746"/>
              <a:gd name="T81" fmla="*/ 2147483646 h 731"/>
              <a:gd name="T82" fmla="*/ 2147483646 w 746"/>
              <a:gd name="T83" fmla="*/ 2147483646 h 731"/>
              <a:gd name="T84" fmla="*/ 2147483646 w 746"/>
              <a:gd name="T85" fmla="*/ 2147483646 h 731"/>
              <a:gd name="T86" fmla="*/ 2147483646 w 746"/>
              <a:gd name="T87" fmla="*/ 2147483646 h 731"/>
              <a:gd name="T88" fmla="*/ 2147483646 w 746"/>
              <a:gd name="T89" fmla="*/ 2147483646 h 731"/>
              <a:gd name="T90" fmla="*/ 2147483646 w 746"/>
              <a:gd name="T91" fmla="*/ 2147483646 h 731"/>
              <a:gd name="T92" fmla="*/ 2147483646 w 746"/>
              <a:gd name="T93" fmla="*/ 2147483646 h 731"/>
              <a:gd name="T94" fmla="*/ 2147483646 w 746"/>
              <a:gd name="T95" fmla="*/ 2147483646 h 731"/>
              <a:gd name="T96" fmla="*/ 2147483646 w 746"/>
              <a:gd name="T97" fmla="*/ 2147483646 h 731"/>
              <a:gd name="T98" fmla="*/ 2147483646 w 746"/>
              <a:gd name="T99" fmla="*/ 2147483646 h 731"/>
              <a:gd name="T100" fmla="*/ 2147483646 w 746"/>
              <a:gd name="T101" fmla="*/ 2147483646 h 731"/>
              <a:gd name="T102" fmla="*/ 2147483646 w 746"/>
              <a:gd name="T103" fmla="*/ 2147483646 h 731"/>
              <a:gd name="T104" fmla="*/ 2147483646 w 746"/>
              <a:gd name="T105" fmla="*/ 2147483646 h 731"/>
              <a:gd name="T106" fmla="*/ 2147483646 w 746"/>
              <a:gd name="T107" fmla="*/ 2147483646 h 731"/>
              <a:gd name="T108" fmla="*/ 2147483646 w 746"/>
              <a:gd name="T109" fmla="*/ 2147483646 h 731"/>
              <a:gd name="T110" fmla="*/ 2147483646 w 746"/>
              <a:gd name="T111" fmla="*/ 2147483646 h 73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46"/>
              <a:gd name="T169" fmla="*/ 0 h 731"/>
              <a:gd name="T170" fmla="*/ 746 w 746"/>
              <a:gd name="T171" fmla="*/ 731 h 73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46" h="731">
                <a:moveTo>
                  <a:pt x="458" y="142"/>
                </a:moveTo>
                <a:lnTo>
                  <a:pt x="465" y="147"/>
                </a:lnTo>
                <a:lnTo>
                  <a:pt x="465" y="153"/>
                </a:lnTo>
                <a:lnTo>
                  <a:pt x="465" y="158"/>
                </a:lnTo>
                <a:lnTo>
                  <a:pt x="471" y="164"/>
                </a:lnTo>
                <a:lnTo>
                  <a:pt x="478" y="169"/>
                </a:lnTo>
                <a:lnTo>
                  <a:pt x="478" y="180"/>
                </a:lnTo>
                <a:lnTo>
                  <a:pt x="484" y="191"/>
                </a:lnTo>
                <a:lnTo>
                  <a:pt x="484" y="196"/>
                </a:lnTo>
                <a:lnTo>
                  <a:pt x="491" y="207"/>
                </a:lnTo>
                <a:lnTo>
                  <a:pt x="491" y="213"/>
                </a:lnTo>
                <a:lnTo>
                  <a:pt x="491" y="224"/>
                </a:lnTo>
                <a:lnTo>
                  <a:pt x="497" y="235"/>
                </a:lnTo>
                <a:lnTo>
                  <a:pt x="497" y="240"/>
                </a:lnTo>
                <a:lnTo>
                  <a:pt x="504" y="251"/>
                </a:lnTo>
                <a:lnTo>
                  <a:pt x="504" y="262"/>
                </a:lnTo>
                <a:lnTo>
                  <a:pt x="504" y="273"/>
                </a:lnTo>
                <a:lnTo>
                  <a:pt x="504" y="284"/>
                </a:lnTo>
                <a:lnTo>
                  <a:pt x="504" y="295"/>
                </a:lnTo>
                <a:lnTo>
                  <a:pt x="504" y="305"/>
                </a:lnTo>
                <a:lnTo>
                  <a:pt x="510" y="311"/>
                </a:lnTo>
                <a:lnTo>
                  <a:pt x="510" y="322"/>
                </a:lnTo>
                <a:lnTo>
                  <a:pt x="517" y="333"/>
                </a:lnTo>
                <a:lnTo>
                  <a:pt x="517" y="338"/>
                </a:lnTo>
                <a:lnTo>
                  <a:pt x="517" y="349"/>
                </a:lnTo>
                <a:lnTo>
                  <a:pt x="523" y="355"/>
                </a:lnTo>
                <a:lnTo>
                  <a:pt x="523" y="365"/>
                </a:lnTo>
                <a:lnTo>
                  <a:pt x="530" y="371"/>
                </a:lnTo>
                <a:lnTo>
                  <a:pt x="530" y="376"/>
                </a:lnTo>
                <a:lnTo>
                  <a:pt x="536" y="382"/>
                </a:lnTo>
                <a:lnTo>
                  <a:pt x="543" y="387"/>
                </a:lnTo>
                <a:lnTo>
                  <a:pt x="543" y="393"/>
                </a:lnTo>
                <a:lnTo>
                  <a:pt x="550" y="398"/>
                </a:lnTo>
                <a:lnTo>
                  <a:pt x="556" y="404"/>
                </a:lnTo>
                <a:lnTo>
                  <a:pt x="556" y="409"/>
                </a:lnTo>
                <a:lnTo>
                  <a:pt x="563" y="414"/>
                </a:lnTo>
                <a:lnTo>
                  <a:pt x="569" y="414"/>
                </a:lnTo>
                <a:lnTo>
                  <a:pt x="569" y="420"/>
                </a:lnTo>
                <a:lnTo>
                  <a:pt x="576" y="420"/>
                </a:lnTo>
                <a:lnTo>
                  <a:pt x="582" y="425"/>
                </a:lnTo>
                <a:lnTo>
                  <a:pt x="582" y="431"/>
                </a:lnTo>
                <a:lnTo>
                  <a:pt x="595" y="431"/>
                </a:lnTo>
                <a:lnTo>
                  <a:pt x="602" y="436"/>
                </a:lnTo>
                <a:lnTo>
                  <a:pt x="608" y="436"/>
                </a:lnTo>
                <a:lnTo>
                  <a:pt x="615" y="442"/>
                </a:lnTo>
                <a:lnTo>
                  <a:pt x="621" y="442"/>
                </a:lnTo>
                <a:lnTo>
                  <a:pt x="628" y="442"/>
                </a:lnTo>
                <a:lnTo>
                  <a:pt x="635" y="447"/>
                </a:lnTo>
                <a:lnTo>
                  <a:pt x="641" y="447"/>
                </a:lnTo>
                <a:lnTo>
                  <a:pt x="648" y="453"/>
                </a:lnTo>
                <a:lnTo>
                  <a:pt x="654" y="453"/>
                </a:lnTo>
                <a:lnTo>
                  <a:pt x="661" y="453"/>
                </a:lnTo>
                <a:lnTo>
                  <a:pt x="667" y="453"/>
                </a:lnTo>
                <a:lnTo>
                  <a:pt x="674" y="453"/>
                </a:lnTo>
                <a:lnTo>
                  <a:pt x="680" y="453"/>
                </a:lnTo>
                <a:lnTo>
                  <a:pt x="687" y="453"/>
                </a:lnTo>
                <a:lnTo>
                  <a:pt x="700" y="453"/>
                </a:lnTo>
                <a:lnTo>
                  <a:pt x="707" y="453"/>
                </a:lnTo>
                <a:lnTo>
                  <a:pt x="713" y="447"/>
                </a:lnTo>
                <a:lnTo>
                  <a:pt x="720" y="442"/>
                </a:lnTo>
                <a:lnTo>
                  <a:pt x="726" y="442"/>
                </a:lnTo>
                <a:lnTo>
                  <a:pt x="733" y="436"/>
                </a:lnTo>
                <a:lnTo>
                  <a:pt x="739" y="436"/>
                </a:lnTo>
                <a:lnTo>
                  <a:pt x="739" y="431"/>
                </a:lnTo>
                <a:lnTo>
                  <a:pt x="739" y="425"/>
                </a:lnTo>
                <a:lnTo>
                  <a:pt x="739" y="420"/>
                </a:lnTo>
                <a:lnTo>
                  <a:pt x="746" y="414"/>
                </a:lnTo>
                <a:lnTo>
                  <a:pt x="739" y="414"/>
                </a:lnTo>
                <a:lnTo>
                  <a:pt x="739" y="409"/>
                </a:lnTo>
                <a:lnTo>
                  <a:pt x="739" y="404"/>
                </a:lnTo>
                <a:lnTo>
                  <a:pt x="739" y="398"/>
                </a:lnTo>
                <a:lnTo>
                  <a:pt x="739" y="393"/>
                </a:lnTo>
                <a:lnTo>
                  <a:pt x="739" y="387"/>
                </a:lnTo>
                <a:lnTo>
                  <a:pt x="733" y="382"/>
                </a:lnTo>
                <a:lnTo>
                  <a:pt x="726" y="382"/>
                </a:lnTo>
                <a:lnTo>
                  <a:pt x="726" y="376"/>
                </a:lnTo>
                <a:lnTo>
                  <a:pt x="720" y="365"/>
                </a:lnTo>
                <a:lnTo>
                  <a:pt x="720" y="360"/>
                </a:lnTo>
                <a:lnTo>
                  <a:pt x="713" y="355"/>
                </a:lnTo>
                <a:lnTo>
                  <a:pt x="713" y="344"/>
                </a:lnTo>
                <a:lnTo>
                  <a:pt x="707" y="338"/>
                </a:lnTo>
                <a:lnTo>
                  <a:pt x="700" y="327"/>
                </a:lnTo>
                <a:lnTo>
                  <a:pt x="700" y="322"/>
                </a:lnTo>
                <a:lnTo>
                  <a:pt x="693" y="305"/>
                </a:lnTo>
                <a:lnTo>
                  <a:pt x="693" y="300"/>
                </a:lnTo>
                <a:lnTo>
                  <a:pt x="687" y="289"/>
                </a:lnTo>
                <a:lnTo>
                  <a:pt x="687" y="278"/>
                </a:lnTo>
                <a:lnTo>
                  <a:pt x="680" y="262"/>
                </a:lnTo>
                <a:lnTo>
                  <a:pt x="674" y="251"/>
                </a:lnTo>
                <a:lnTo>
                  <a:pt x="674" y="240"/>
                </a:lnTo>
                <a:lnTo>
                  <a:pt x="667" y="224"/>
                </a:lnTo>
                <a:lnTo>
                  <a:pt x="661" y="213"/>
                </a:lnTo>
                <a:lnTo>
                  <a:pt x="661" y="196"/>
                </a:lnTo>
                <a:lnTo>
                  <a:pt x="654" y="186"/>
                </a:lnTo>
                <a:lnTo>
                  <a:pt x="648" y="175"/>
                </a:lnTo>
                <a:lnTo>
                  <a:pt x="648" y="164"/>
                </a:lnTo>
                <a:lnTo>
                  <a:pt x="648" y="153"/>
                </a:lnTo>
                <a:lnTo>
                  <a:pt x="641" y="142"/>
                </a:lnTo>
                <a:lnTo>
                  <a:pt x="635" y="131"/>
                </a:lnTo>
                <a:lnTo>
                  <a:pt x="635" y="126"/>
                </a:lnTo>
                <a:lnTo>
                  <a:pt x="635" y="115"/>
                </a:lnTo>
                <a:lnTo>
                  <a:pt x="628" y="109"/>
                </a:lnTo>
                <a:lnTo>
                  <a:pt x="621" y="104"/>
                </a:lnTo>
                <a:lnTo>
                  <a:pt x="621" y="93"/>
                </a:lnTo>
                <a:lnTo>
                  <a:pt x="621" y="87"/>
                </a:lnTo>
                <a:lnTo>
                  <a:pt x="615" y="82"/>
                </a:lnTo>
                <a:lnTo>
                  <a:pt x="608" y="76"/>
                </a:lnTo>
                <a:lnTo>
                  <a:pt x="608" y="71"/>
                </a:lnTo>
                <a:lnTo>
                  <a:pt x="608" y="66"/>
                </a:lnTo>
                <a:lnTo>
                  <a:pt x="602" y="60"/>
                </a:lnTo>
                <a:lnTo>
                  <a:pt x="595" y="55"/>
                </a:lnTo>
                <a:lnTo>
                  <a:pt x="589" y="49"/>
                </a:lnTo>
                <a:lnTo>
                  <a:pt x="582" y="44"/>
                </a:lnTo>
                <a:lnTo>
                  <a:pt x="569" y="38"/>
                </a:lnTo>
                <a:lnTo>
                  <a:pt x="569" y="33"/>
                </a:lnTo>
                <a:lnTo>
                  <a:pt x="556" y="33"/>
                </a:lnTo>
                <a:lnTo>
                  <a:pt x="550" y="27"/>
                </a:lnTo>
                <a:lnTo>
                  <a:pt x="543" y="27"/>
                </a:lnTo>
                <a:lnTo>
                  <a:pt x="536" y="22"/>
                </a:lnTo>
                <a:lnTo>
                  <a:pt x="530" y="22"/>
                </a:lnTo>
                <a:lnTo>
                  <a:pt x="517" y="17"/>
                </a:lnTo>
                <a:lnTo>
                  <a:pt x="504" y="11"/>
                </a:lnTo>
                <a:lnTo>
                  <a:pt x="497" y="11"/>
                </a:lnTo>
                <a:lnTo>
                  <a:pt x="491" y="11"/>
                </a:lnTo>
                <a:lnTo>
                  <a:pt x="478" y="6"/>
                </a:lnTo>
                <a:lnTo>
                  <a:pt x="465" y="6"/>
                </a:lnTo>
                <a:lnTo>
                  <a:pt x="458" y="6"/>
                </a:lnTo>
                <a:lnTo>
                  <a:pt x="445" y="6"/>
                </a:lnTo>
                <a:lnTo>
                  <a:pt x="432" y="0"/>
                </a:lnTo>
                <a:lnTo>
                  <a:pt x="425" y="0"/>
                </a:lnTo>
                <a:lnTo>
                  <a:pt x="412" y="0"/>
                </a:lnTo>
                <a:lnTo>
                  <a:pt x="399" y="0"/>
                </a:lnTo>
                <a:lnTo>
                  <a:pt x="386" y="0"/>
                </a:lnTo>
                <a:lnTo>
                  <a:pt x="373" y="0"/>
                </a:lnTo>
                <a:lnTo>
                  <a:pt x="360" y="0"/>
                </a:lnTo>
                <a:lnTo>
                  <a:pt x="347" y="0"/>
                </a:lnTo>
                <a:lnTo>
                  <a:pt x="334" y="0"/>
                </a:lnTo>
                <a:lnTo>
                  <a:pt x="321" y="0"/>
                </a:lnTo>
                <a:lnTo>
                  <a:pt x="308" y="0"/>
                </a:lnTo>
                <a:lnTo>
                  <a:pt x="294" y="0"/>
                </a:lnTo>
                <a:lnTo>
                  <a:pt x="281" y="0"/>
                </a:lnTo>
                <a:lnTo>
                  <a:pt x="268" y="6"/>
                </a:lnTo>
                <a:lnTo>
                  <a:pt x="262" y="6"/>
                </a:lnTo>
                <a:lnTo>
                  <a:pt x="255" y="6"/>
                </a:lnTo>
                <a:lnTo>
                  <a:pt x="242" y="6"/>
                </a:lnTo>
                <a:lnTo>
                  <a:pt x="229" y="6"/>
                </a:lnTo>
                <a:lnTo>
                  <a:pt x="223" y="6"/>
                </a:lnTo>
                <a:lnTo>
                  <a:pt x="216" y="11"/>
                </a:lnTo>
                <a:lnTo>
                  <a:pt x="209" y="11"/>
                </a:lnTo>
                <a:lnTo>
                  <a:pt x="203" y="11"/>
                </a:lnTo>
                <a:lnTo>
                  <a:pt x="196" y="11"/>
                </a:lnTo>
                <a:lnTo>
                  <a:pt x="190" y="11"/>
                </a:lnTo>
                <a:lnTo>
                  <a:pt x="190" y="17"/>
                </a:lnTo>
                <a:lnTo>
                  <a:pt x="183" y="17"/>
                </a:lnTo>
                <a:lnTo>
                  <a:pt x="177" y="22"/>
                </a:lnTo>
                <a:lnTo>
                  <a:pt x="170" y="27"/>
                </a:lnTo>
                <a:lnTo>
                  <a:pt x="164" y="33"/>
                </a:lnTo>
                <a:lnTo>
                  <a:pt x="157" y="38"/>
                </a:lnTo>
                <a:lnTo>
                  <a:pt x="151" y="44"/>
                </a:lnTo>
                <a:lnTo>
                  <a:pt x="144" y="49"/>
                </a:lnTo>
                <a:lnTo>
                  <a:pt x="137" y="60"/>
                </a:lnTo>
                <a:lnTo>
                  <a:pt x="131" y="66"/>
                </a:lnTo>
                <a:lnTo>
                  <a:pt x="131" y="71"/>
                </a:lnTo>
                <a:lnTo>
                  <a:pt x="124" y="76"/>
                </a:lnTo>
                <a:lnTo>
                  <a:pt x="118" y="87"/>
                </a:lnTo>
                <a:lnTo>
                  <a:pt x="111" y="93"/>
                </a:lnTo>
                <a:lnTo>
                  <a:pt x="105" y="104"/>
                </a:lnTo>
                <a:lnTo>
                  <a:pt x="105" y="115"/>
                </a:lnTo>
                <a:lnTo>
                  <a:pt x="92" y="120"/>
                </a:lnTo>
                <a:lnTo>
                  <a:pt x="92" y="131"/>
                </a:lnTo>
                <a:lnTo>
                  <a:pt x="85" y="142"/>
                </a:lnTo>
                <a:lnTo>
                  <a:pt x="79" y="153"/>
                </a:lnTo>
                <a:lnTo>
                  <a:pt x="79" y="164"/>
                </a:lnTo>
                <a:lnTo>
                  <a:pt x="72" y="175"/>
                </a:lnTo>
                <a:lnTo>
                  <a:pt x="66" y="180"/>
                </a:lnTo>
                <a:lnTo>
                  <a:pt x="66" y="196"/>
                </a:lnTo>
                <a:lnTo>
                  <a:pt x="59" y="207"/>
                </a:lnTo>
                <a:lnTo>
                  <a:pt x="52" y="218"/>
                </a:lnTo>
                <a:lnTo>
                  <a:pt x="52" y="229"/>
                </a:lnTo>
                <a:lnTo>
                  <a:pt x="52" y="240"/>
                </a:lnTo>
                <a:lnTo>
                  <a:pt x="46" y="251"/>
                </a:lnTo>
                <a:lnTo>
                  <a:pt x="39" y="262"/>
                </a:lnTo>
                <a:lnTo>
                  <a:pt x="39" y="278"/>
                </a:lnTo>
                <a:lnTo>
                  <a:pt x="39" y="289"/>
                </a:lnTo>
                <a:lnTo>
                  <a:pt x="33" y="300"/>
                </a:lnTo>
                <a:lnTo>
                  <a:pt x="33" y="311"/>
                </a:lnTo>
                <a:lnTo>
                  <a:pt x="26" y="322"/>
                </a:lnTo>
                <a:lnTo>
                  <a:pt x="26" y="333"/>
                </a:lnTo>
                <a:lnTo>
                  <a:pt x="26" y="344"/>
                </a:lnTo>
                <a:lnTo>
                  <a:pt x="26" y="355"/>
                </a:lnTo>
                <a:lnTo>
                  <a:pt x="20" y="365"/>
                </a:lnTo>
                <a:lnTo>
                  <a:pt x="20" y="376"/>
                </a:lnTo>
                <a:lnTo>
                  <a:pt x="13" y="382"/>
                </a:lnTo>
                <a:lnTo>
                  <a:pt x="13" y="393"/>
                </a:lnTo>
                <a:lnTo>
                  <a:pt x="13" y="404"/>
                </a:lnTo>
                <a:lnTo>
                  <a:pt x="13" y="414"/>
                </a:lnTo>
                <a:lnTo>
                  <a:pt x="13" y="420"/>
                </a:lnTo>
                <a:lnTo>
                  <a:pt x="7" y="431"/>
                </a:lnTo>
                <a:lnTo>
                  <a:pt x="7" y="436"/>
                </a:lnTo>
                <a:lnTo>
                  <a:pt x="0" y="442"/>
                </a:lnTo>
                <a:lnTo>
                  <a:pt x="0" y="453"/>
                </a:lnTo>
                <a:lnTo>
                  <a:pt x="0" y="464"/>
                </a:lnTo>
                <a:lnTo>
                  <a:pt x="0" y="469"/>
                </a:lnTo>
                <a:lnTo>
                  <a:pt x="0" y="480"/>
                </a:lnTo>
                <a:lnTo>
                  <a:pt x="0" y="491"/>
                </a:lnTo>
                <a:lnTo>
                  <a:pt x="0" y="496"/>
                </a:lnTo>
                <a:lnTo>
                  <a:pt x="0" y="507"/>
                </a:lnTo>
                <a:lnTo>
                  <a:pt x="0" y="513"/>
                </a:lnTo>
                <a:lnTo>
                  <a:pt x="0" y="524"/>
                </a:lnTo>
                <a:lnTo>
                  <a:pt x="0" y="534"/>
                </a:lnTo>
                <a:lnTo>
                  <a:pt x="0" y="540"/>
                </a:lnTo>
                <a:lnTo>
                  <a:pt x="0" y="551"/>
                </a:lnTo>
                <a:lnTo>
                  <a:pt x="0" y="562"/>
                </a:lnTo>
                <a:lnTo>
                  <a:pt x="0" y="567"/>
                </a:lnTo>
                <a:lnTo>
                  <a:pt x="0" y="578"/>
                </a:lnTo>
                <a:lnTo>
                  <a:pt x="0" y="589"/>
                </a:lnTo>
                <a:lnTo>
                  <a:pt x="7" y="600"/>
                </a:lnTo>
                <a:lnTo>
                  <a:pt x="7" y="605"/>
                </a:lnTo>
                <a:lnTo>
                  <a:pt x="7" y="616"/>
                </a:lnTo>
                <a:lnTo>
                  <a:pt x="7" y="622"/>
                </a:lnTo>
                <a:lnTo>
                  <a:pt x="7" y="633"/>
                </a:lnTo>
                <a:lnTo>
                  <a:pt x="7" y="638"/>
                </a:lnTo>
                <a:lnTo>
                  <a:pt x="7" y="643"/>
                </a:lnTo>
                <a:lnTo>
                  <a:pt x="7" y="654"/>
                </a:lnTo>
                <a:lnTo>
                  <a:pt x="7" y="660"/>
                </a:lnTo>
                <a:lnTo>
                  <a:pt x="7" y="671"/>
                </a:lnTo>
                <a:lnTo>
                  <a:pt x="7" y="676"/>
                </a:lnTo>
                <a:lnTo>
                  <a:pt x="7" y="682"/>
                </a:lnTo>
                <a:lnTo>
                  <a:pt x="0" y="687"/>
                </a:lnTo>
                <a:lnTo>
                  <a:pt x="0" y="693"/>
                </a:lnTo>
                <a:lnTo>
                  <a:pt x="0" y="698"/>
                </a:lnTo>
                <a:lnTo>
                  <a:pt x="0" y="703"/>
                </a:lnTo>
                <a:lnTo>
                  <a:pt x="0" y="709"/>
                </a:lnTo>
                <a:lnTo>
                  <a:pt x="0" y="714"/>
                </a:lnTo>
                <a:lnTo>
                  <a:pt x="7" y="720"/>
                </a:lnTo>
                <a:lnTo>
                  <a:pt x="13" y="725"/>
                </a:lnTo>
                <a:lnTo>
                  <a:pt x="20" y="725"/>
                </a:lnTo>
                <a:lnTo>
                  <a:pt x="26" y="731"/>
                </a:lnTo>
                <a:lnTo>
                  <a:pt x="33" y="731"/>
                </a:lnTo>
                <a:lnTo>
                  <a:pt x="39" y="731"/>
                </a:lnTo>
                <a:lnTo>
                  <a:pt x="46" y="731"/>
                </a:lnTo>
                <a:lnTo>
                  <a:pt x="52" y="731"/>
                </a:lnTo>
                <a:lnTo>
                  <a:pt x="66" y="731"/>
                </a:lnTo>
                <a:lnTo>
                  <a:pt x="72" y="725"/>
                </a:lnTo>
                <a:lnTo>
                  <a:pt x="79" y="725"/>
                </a:lnTo>
                <a:lnTo>
                  <a:pt x="85" y="725"/>
                </a:lnTo>
                <a:lnTo>
                  <a:pt x="92" y="720"/>
                </a:lnTo>
                <a:lnTo>
                  <a:pt x="98" y="714"/>
                </a:lnTo>
                <a:lnTo>
                  <a:pt x="105" y="714"/>
                </a:lnTo>
                <a:lnTo>
                  <a:pt x="105" y="709"/>
                </a:lnTo>
                <a:lnTo>
                  <a:pt x="118" y="698"/>
                </a:lnTo>
                <a:lnTo>
                  <a:pt x="118" y="693"/>
                </a:lnTo>
                <a:lnTo>
                  <a:pt x="124" y="687"/>
                </a:lnTo>
                <a:lnTo>
                  <a:pt x="124" y="682"/>
                </a:lnTo>
                <a:lnTo>
                  <a:pt x="131" y="671"/>
                </a:lnTo>
                <a:lnTo>
                  <a:pt x="131" y="665"/>
                </a:lnTo>
                <a:lnTo>
                  <a:pt x="131" y="654"/>
                </a:lnTo>
                <a:lnTo>
                  <a:pt x="137" y="643"/>
                </a:lnTo>
                <a:lnTo>
                  <a:pt x="137" y="638"/>
                </a:lnTo>
                <a:lnTo>
                  <a:pt x="144" y="627"/>
                </a:lnTo>
                <a:lnTo>
                  <a:pt x="144" y="616"/>
                </a:lnTo>
                <a:lnTo>
                  <a:pt x="144" y="605"/>
                </a:lnTo>
                <a:lnTo>
                  <a:pt x="144" y="594"/>
                </a:lnTo>
                <a:lnTo>
                  <a:pt x="144" y="583"/>
                </a:lnTo>
                <a:lnTo>
                  <a:pt x="144" y="573"/>
                </a:lnTo>
                <a:lnTo>
                  <a:pt x="144" y="562"/>
                </a:lnTo>
                <a:lnTo>
                  <a:pt x="144" y="551"/>
                </a:lnTo>
                <a:lnTo>
                  <a:pt x="151" y="540"/>
                </a:lnTo>
                <a:lnTo>
                  <a:pt x="151" y="529"/>
                </a:lnTo>
                <a:lnTo>
                  <a:pt x="151" y="518"/>
                </a:lnTo>
                <a:lnTo>
                  <a:pt x="151" y="507"/>
                </a:lnTo>
                <a:lnTo>
                  <a:pt x="151" y="496"/>
                </a:lnTo>
                <a:lnTo>
                  <a:pt x="151" y="485"/>
                </a:lnTo>
                <a:lnTo>
                  <a:pt x="151" y="474"/>
                </a:lnTo>
                <a:lnTo>
                  <a:pt x="157" y="458"/>
                </a:lnTo>
                <a:lnTo>
                  <a:pt x="157" y="447"/>
                </a:lnTo>
                <a:lnTo>
                  <a:pt x="157" y="436"/>
                </a:lnTo>
                <a:lnTo>
                  <a:pt x="157" y="425"/>
                </a:lnTo>
                <a:lnTo>
                  <a:pt x="157" y="414"/>
                </a:lnTo>
                <a:lnTo>
                  <a:pt x="157" y="398"/>
                </a:lnTo>
                <a:lnTo>
                  <a:pt x="157" y="387"/>
                </a:lnTo>
                <a:lnTo>
                  <a:pt x="164" y="371"/>
                </a:lnTo>
                <a:lnTo>
                  <a:pt x="170" y="360"/>
                </a:lnTo>
                <a:lnTo>
                  <a:pt x="170" y="344"/>
                </a:lnTo>
                <a:lnTo>
                  <a:pt x="170" y="333"/>
                </a:lnTo>
                <a:lnTo>
                  <a:pt x="177" y="322"/>
                </a:lnTo>
                <a:lnTo>
                  <a:pt x="177" y="305"/>
                </a:lnTo>
                <a:lnTo>
                  <a:pt x="183" y="289"/>
                </a:lnTo>
                <a:lnTo>
                  <a:pt x="190" y="278"/>
                </a:lnTo>
                <a:lnTo>
                  <a:pt x="190" y="262"/>
                </a:lnTo>
                <a:lnTo>
                  <a:pt x="196" y="251"/>
                </a:lnTo>
                <a:lnTo>
                  <a:pt x="203" y="235"/>
                </a:lnTo>
                <a:lnTo>
                  <a:pt x="209" y="218"/>
                </a:lnTo>
                <a:lnTo>
                  <a:pt x="216" y="207"/>
                </a:lnTo>
                <a:lnTo>
                  <a:pt x="216" y="196"/>
                </a:lnTo>
                <a:lnTo>
                  <a:pt x="223" y="186"/>
                </a:lnTo>
                <a:lnTo>
                  <a:pt x="229" y="175"/>
                </a:lnTo>
                <a:lnTo>
                  <a:pt x="236" y="164"/>
                </a:lnTo>
                <a:lnTo>
                  <a:pt x="242" y="153"/>
                </a:lnTo>
                <a:lnTo>
                  <a:pt x="242" y="147"/>
                </a:lnTo>
                <a:lnTo>
                  <a:pt x="255" y="136"/>
                </a:lnTo>
                <a:lnTo>
                  <a:pt x="255" y="131"/>
                </a:lnTo>
                <a:lnTo>
                  <a:pt x="268" y="120"/>
                </a:lnTo>
                <a:lnTo>
                  <a:pt x="268" y="115"/>
                </a:lnTo>
                <a:lnTo>
                  <a:pt x="275" y="109"/>
                </a:lnTo>
                <a:lnTo>
                  <a:pt x="281" y="104"/>
                </a:lnTo>
                <a:lnTo>
                  <a:pt x="288" y="104"/>
                </a:lnTo>
                <a:lnTo>
                  <a:pt x="294" y="93"/>
                </a:lnTo>
                <a:lnTo>
                  <a:pt x="301" y="93"/>
                </a:lnTo>
                <a:lnTo>
                  <a:pt x="308" y="87"/>
                </a:lnTo>
                <a:lnTo>
                  <a:pt x="314" y="87"/>
                </a:lnTo>
                <a:lnTo>
                  <a:pt x="321" y="82"/>
                </a:lnTo>
                <a:lnTo>
                  <a:pt x="327" y="82"/>
                </a:lnTo>
                <a:lnTo>
                  <a:pt x="334" y="76"/>
                </a:lnTo>
                <a:lnTo>
                  <a:pt x="347" y="76"/>
                </a:lnTo>
                <a:lnTo>
                  <a:pt x="353" y="76"/>
                </a:lnTo>
                <a:lnTo>
                  <a:pt x="360" y="76"/>
                </a:lnTo>
                <a:lnTo>
                  <a:pt x="366" y="76"/>
                </a:lnTo>
                <a:lnTo>
                  <a:pt x="373" y="76"/>
                </a:lnTo>
                <a:lnTo>
                  <a:pt x="386" y="76"/>
                </a:lnTo>
                <a:lnTo>
                  <a:pt x="386" y="82"/>
                </a:lnTo>
                <a:lnTo>
                  <a:pt x="393" y="82"/>
                </a:lnTo>
                <a:lnTo>
                  <a:pt x="399" y="82"/>
                </a:lnTo>
                <a:lnTo>
                  <a:pt x="406" y="82"/>
                </a:lnTo>
                <a:lnTo>
                  <a:pt x="406" y="87"/>
                </a:lnTo>
                <a:lnTo>
                  <a:pt x="412" y="87"/>
                </a:lnTo>
                <a:lnTo>
                  <a:pt x="419" y="87"/>
                </a:lnTo>
                <a:lnTo>
                  <a:pt x="425" y="87"/>
                </a:lnTo>
                <a:lnTo>
                  <a:pt x="425" y="93"/>
                </a:lnTo>
                <a:lnTo>
                  <a:pt x="425" y="98"/>
                </a:lnTo>
                <a:lnTo>
                  <a:pt x="432" y="104"/>
                </a:lnTo>
                <a:lnTo>
                  <a:pt x="438" y="109"/>
                </a:lnTo>
                <a:lnTo>
                  <a:pt x="438" y="115"/>
                </a:lnTo>
                <a:lnTo>
                  <a:pt x="445" y="120"/>
                </a:lnTo>
                <a:lnTo>
                  <a:pt x="451" y="126"/>
                </a:lnTo>
                <a:lnTo>
                  <a:pt x="451" y="131"/>
                </a:lnTo>
                <a:lnTo>
                  <a:pt x="458" y="136"/>
                </a:lnTo>
                <a:lnTo>
                  <a:pt x="458" y="142"/>
                </a:lnTo>
                <a:close/>
              </a:path>
            </a:pathLst>
          </a:custGeom>
          <a:solidFill>
            <a:srgbClr val="FCF305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16393" name="Freeform 11"/>
          <p:cNvSpPr>
            <a:spLocks/>
          </p:cNvSpPr>
          <p:nvPr/>
        </p:nvSpPr>
        <p:spPr bwMode="auto">
          <a:xfrm>
            <a:off x="6918325" y="2914651"/>
            <a:ext cx="1182688" cy="1160463"/>
          </a:xfrm>
          <a:custGeom>
            <a:avLst/>
            <a:gdLst>
              <a:gd name="T0" fmla="*/ 2147483646 w 745"/>
              <a:gd name="T1" fmla="*/ 2147483646 h 731"/>
              <a:gd name="T2" fmla="*/ 2147483646 w 745"/>
              <a:gd name="T3" fmla="*/ 2147483646 h 731"/>
              <a:gd name="T4" fmla="*/ 2147483646 w 745"/>
              <a:gd name="T5" fmla="*/ 2147483646 h 731"/>
              <a:gd name="T6" fmla="*/ 2147483646 w 745"/>
              <a:gd name="T7" fmla="*/ 2147483646 h 731"/>
              <a:gd name="T8" fmla="*/ 2147483646 w 745"/>
              <a:gd name="T9" fmla="*/ 2147483646 h 731"/>
              <a:gd name="T10" fmla="*/ 2147483646 w 745"/>
              <a:gd name="T11" fmla="*/ 2147483646 h 731"/>
              <a:gd name="T12" fmla="*/ 2147483646 w 745"/>
              <a:gd name="T13" fmla="*/ 2147483646 h 731"/>
              <a:gd name="T14" fmla="*/ 2147483646 w 745"/>
              <a:gd name="T15" fmla="*/ 2147483646 h 731"/>
              <a:gd name="T16" fmla="*/ 2147483646 w 745"/>
              <a:gd name="T17" fmla="*/ 2147483646 h 731"/>
              <a:gd name="T18" fmla="*/ 2147483646 w 745"/>
              <a:gd name="T19" fmla="*/ 2147483646 h 731"/>
              <a:gd name="T20" fmla="*/ 2147483646 w 745"/>
              <a:gd name="T21" fmla="*/ 2147483646 h 731"/>
              <a:gd name="T22" fmla="*/ 2147483646 w 745"/>
              <a:gd name="T23" fmla="*/ 2147483646 h 731"/>
              <a:gd name="T24" fmla="*/ 2147483646 w 745"/>
              <a:gd name="T25" fmla="*/ 2147483646 h 731"/>
              <a:gd name="T26" fmla="*/ 2147483646 w 745"/>
              <a:gd name="T27" fmla="*/ 2147483646 h 731"/>
              <a:gd name="T28" fmla="*/ 2147483646 w 745"/>
              <a:gd name="T29" fmla="*/ 2147483646 h 731"/>
              <a:gd name="T30" fmla="*/ 2147483646 w 745"/>
              <a:gd name="T31" fmla="*/ 2147483646 h 731"/>
              <a:gd name="T32" fmla="*/ 2147483646 w 745"/>
              <a:gd name="T33" fmla="*/ 2147483646 h 731"/>
              <a:gd name="T34" fmla="*/ 2147483646 w 745"/>
              <a:gd name="T35" fmla="*/ 2147483646 h 731"/>
              <a:gd name="T36" fmla="*/ 2147483646 w 745"/>
              <a:gd name="T37" fmla="*/ 2147483646 h 731"/>
              <a:gd name="T38" fmla="*/ 2147483646 w 745"/>
              <a:gd name="T39" fmla="*/ 2147483646 h 731"/>
              <a:gd name="T40" fmla="*/ 2147483646 w 745"/>
              <a:gd name="T41" fmla="*/ 2147483646 h 731"/>
              <a:gd name="T42" fmla="*/ 2147483646 w 745"/>
              <a:gd name="T43" fmla="*/ 0 h 731"/>
              <a:gd name="T44" fmla="*/ 2147483646 w 745"/>
              <a:gd name="T45" fmla="*/ 0 h 731"/>
              <a:gd name="T46" fmla="*/ 2147483646 w 745"/>
              <a:gd name="T47" fmla="*/ 2147483646 h 731"/>
              <a:gd name="T48" fmla="*/ 2147483646 w 745"/>
              <a:gd name="T49" fmla="*/ 2147483646 h 731"/>
              <a:gd name="T50" fmla="*/ 2147483646 w 745"/>
              <a:gd name="T51" fmla="*/ 2147483646 h 731"/>
              <a:gd name="T52" fmla="*/ 2147483646 w 745"/>
              <a:gd name="T53" fmla="*/ 2147483646 h 731"/>
              <a:gd name="T54" fmla="*/ 2147483646 w 745"/>
              <a:gd name="T55" fmla="*/ 2147483646 h 731"/>
              <a:gd name="T56" fmla="*/ 2147483646 w 745"/>
              <a:gd name="T57" fmla="*/ 2147483646 h 731"/>
              <a:gd name="T58" fmla="*/ 2147483646 w 745"/>
              <a:gd name="T59" fmla="*/ 2147483646 h 731"/>
              <a:gd name="T60" fmla="*/ 2147483646 w 745"/>
              <a:gd name="T61" fmla="*/ 2147483646 h 731"/>
              <a:gd name="T62" fmla="*/ 2147483646 w 745"/>
              <a:gd name="T63" fmla="*/ 2147483646 h 731"/>
              <a:gd name="T64" fmla="*/ 2147483646 w 745"/>
              <a:gd name="T65" fmla="*/ 2147483646 h 731"/>
              <a:gd name="T66" fmla="*/ 2147483646 w 745"/>
              <a:gd name="T67" fmla="*/ 2147483646 h 731"/>
              <a:gd name="T68" fmla="*/ 2147483646 w 745"/>
              <a:gd name="T69" fmla="*/ 2147483646 h 731"/>
              <a:gd name="T70" fmla="*/ 2147483646 w 745"/>
              <a:gd name="T71" fmla="*/ 2147483646 h 731"/>
              <a:gd name="T72" fmla="*/ 2147483646 w 745"/>
              <a:gd name="T73" fmla="*/ 2147483646 h 731"/>
              <a:gd name="T74" fmla="*/ 2147483646 w 745"/>
              <a:gd name="T75" fmla="*/ 2147483646 h 731"/>
              <a:gd name="T76" fmla="*/ 2147483646 w 745"/>
              <a:gd name="T77" fmla="*/ 2147483646 h 731"/>
              <a:gd name="T78" fmla="*/ 2147483646 w 745"/>
              <a:gd name="T79" fmla="*/ 2147483646 h 731"/>
              <a:gd name="T80" fmla="*/ 2147483646 w 745"/>
              <a:gd name="T81" fmla="*/ 2147483646 h 731"/>
              <a:gd name="T82" fmla="*/ 2147483646 w 745"/>
              <a:gd name="T83" fmla="*/ 2147483646 h 731"/>
              <a:gd name="T84" fmla="*/ 2147483646 w 745"/>
              <a:gd name="T85" fmla="*/ 2147483646 h 731"/>
              <a:gd name="T86" fmla="*/ 2147483646 w 745"/>
              <a:gd name="T87" fmla="*/ 2147483646 h 731"/>
              <a:gd name="T88" fmla="*/ 2147483646 w 745"/>
              <a:gd name="T89" fmla="*/ 2147483646 h 731"/>
              <a:gd name="T90" fmla="*/ 2147483646 w 745"/>
              <a:gd name="T91" fmla="*/ 2147483646 h 731"/>
              <a:gd name="T92" fmla="*/ 2147483646 w 745"/>
              <a:gd name="T93" fmla="*/ 2147483646 h 731"/>
              <a:gd name="T94" fmla="*/ 2147483646 w 745"/>
              <a:gd name="T95" fmla="*/ 2147483646 h 731"/>
              <a:gd name="T96" fmla="*/ 2147483646 w 745"/>
              <a:gd name="T97" fmla="*/ 2147483646 h 731"/>
              <a:gd name="T98" fmla="*/ 2147483646 w 745"/>
              <a:gd name="T99" fmla="*/ 2147483646 h 731"/>
              <a:gd name="T100" fmla="*/ 2147483646 w 745"/>
              <a:gd name="T101" fmla="*/ 2147483646 h 731"/>
              <a:gd name="T102" fmla="*/ 2147483646 w 745"/>
              <a:gd name="T103" fmla="*/ 2147483646 h 731"/>
              <a:gd name="T104" fmla="*/ 2147483646 w 745"/>
              <a:gd name="T105" fmla="*/ 2147483646 h 731"/>
              <a:gd name="T106" fmla="*/ 2147483646 w 745"/>
              <a:gd name="T107" fmla="*/ 2147483646 h 731"/>
              <a:gd name="T108" fmla="*/ 2147483646 w 745"/>
              <a:gd name="T109" fmla="*/ 2147483646 h 731"/>
              <a:gd name="T110" fmla="*/ 2147483646 w 745"/>
              <a:gd name="T111" fmla="*/ 2147483646 h 73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45"/>
              <a:gd name="T169" fmla="*/ 0 h 731"/>
              <a:gd name="T170" fmla="*/ 745 w 745"/>
              <a:gd name="T171" fmla="*/ 731 h 73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45" h="731">
                <a:moveTo>
                  <a:pt x="287" y="142"/>
                </a:moveTo>
                <a:lnTo>
                  <a:pt x="287" y="147"/>
                </a:lnTo>
                <a:lnTo>
                  <a:pt x="281" y="153"/>
                </a:lnTo>
                <a:lnTo>
                  <a:pt x="281" y="158"/>
                </a:lnTo>
                <a:lnTo>
                  <a:pt x="274" y="164"/>
                </a:lnTo>
                <a:lnTo>
                  <a:pt x="268" y="169"/>
                </a:lnTo>
                <a:lnTo>
                  <a:pt x="268" y="180"/>
                </a:lnTo>
                <a:lnTo>
                  <a:pt x="261" y="191"/>
                </a:lnTo>
                <a:lnTo>
                  <a:pt x="261" y="196"/>
                </a:lnTo>
                <a:lnTo>
                  <a:pt x="255" y="207"/>
                </a:lnTo>
                <a:lnTo>
                  <a:pt x="255" y="213"/>
                </a:lnTo>
                <a:lnTo>
                  <a:pt x="255" y="224"/>
                </a:lnTo>
                <a:lnTo>
                  <a:pt x="248" y="235"/>
                </a:lnTo>
                <a:lnTo>
                  <a:pt x="248" y="240"/>
                </a:lnTo>
                <a:lnTo>
                  <a:pt x="242" y="251"/>
                </a:lnTo>
                <a:lnTo>
                  <a:pt x="242" y="262"/>
                </a:lnTo>
                <a:lnTo>
                  <a:pt x="242" y="273"/>
                </a:lnTo>
                <a:lnTo>
                  <a:pt x="242" y="284"/>
                </a:lnTo>
                <a:lnTo>
                  <a:pt x="242" y="295"/>
                </a:lnTo>
                <a:lnTo>
                  <a:pt x="242" y="305"/>
                </a:lnTo>
                <a:lnTo>
                  <a:pt x="235" y="311"/>
                </a:lnTo>
                <a:lnTo>
                  <a:pt x="235" y="322"/>
                </a:lnTo>
                <a:lnTo>
                  <a:pt x="229" y="333"/>
                </a:lnTo>
                <a:lnTo>
                  <a:pt x="229" y="338"/>
                </a:lnTo>
                <a:lnTo>
                  <a:pt x="229" y="349"/>
                </a:lnTo>
                <a:lnTo>
                  <a:pt x="222" y="355"/>
                </a:lnTo>
                <a:lnTo>
                  <a:pt x="222" y="365"/>
                </a:lnTo>
                <a:lnTo>
                  <a:pt x="215" y="371"/>
                </a:lnTo>
                <a:lnTo>
                  <a:pt x="215" y="376"/>
                </a:lnTo>
                <a:lnTo>
                  <a:pt x="209" y="382"/>
                </a:lnTo>
                <a:lnTo>
                  <a:pt x="202" y="387"/>
                </a:lnTo>
                <a:lnTo>
                  <a:pt x="202" y="393"/>
                </a:lnTo>
                <a:lnTo>
                  <a:pt x="202" y="398"/>
                </a:lnTo>
                <a:lnTo>
                  <a:pt x="196" y="404"/>
                </a:lnTo>
                <a:lnTo>
                  <a:pt x="189" y="409"/>
                </a:lnTo>
                <a:lnTo>
                  <a:pt x="183" y="414"/>
                </a:lnTo>
                <a:lnTo>
                  <a:pt x="176" y="414"/>
                </a:lnTo>
                <a:lnTo>
                  <a:pt x="176" y="420"/>
                </a:lnTo>
                <a:lnTo>
                  <a:pt x="170" y="420"/>
                </a:lnTo>
                <a:lnTo>
                  <a:pt x="163" y="425"/>
                </a:lnTo>
                <a:lnTo>
                  <a:pt x="163" y="431"/>
                </a:lnTo>
                <a:lnTo>
                  <a:pt x="150" y="431"/>
                </a:lnTo>
                <a:lnTo>
                  <a:pt x="144" y="436"/>
                </a:lnTo>
                <a:lnTo>
                  <a:pt x="137" y="436"/>
                </a:lnTo>
                <a:lnTo>
                  <a:pt x="130" y="442"/>
                </a:lnTo>
                <a:lnTo>
                  <a:pt x="124" y="442"/>
                </a:lnTo>
                <a:lnTo>
                  <a:pt x="117" y="442"/>
                </a:lnTo>
                <a:lnTo>
                  <a:pt x="111" y="447"/>
                </a:lnTo>
                <a:lnTo>
                  <a:pt x="104" y="447"/>
                </a:lnTo>
                <a:lnTo>
                  <a:pt x="98" y="453"/>
                </a:lnTo>
                <a:lnTo>
                  <a:pt x="91" y="453"/>
                </a:lnTo>
                <a:lnTo>
                  <a:pt x="85" y="453"/>
                </a:lnTo>
                <a:lnTo>
                  <a:pt x="78" y="453"/>
                </a:lnTo>
                <a:lnTo>
                  <a:pt x="72" y="453"/>
                </a:lnTo>
                <a:lnTo>
                  <a:pt x="65" y="453"/>
                </a:lnTo>
                <a:lnTo>
                  <a:pt x="58" y="453"/>
                </a:lnTo>
                <a:lnTo>
                  <a:pt x="45" y="453"/>
                </a:lnTo>
                <a:lnTo>
                  <a:pt x="39" y="453"/>
                </a:lnTo>
                <a:lnTo>
                  <a:pt x="32" y="447"/>
                </a:lnTo>
                <a:lnTo>
                  <a:pt x="26" y="442"/>
                </a:lnTo>
                <a:lnTo>
                  <a:pt x="19" y="442"/>
                </a:lnTo>
                <a:lnTo>
                  <a:pt x="13" y="436"/>
                </a:lnTo>
                <a:lnTo>
                  <a:pt x="6" y="436"/>
                </a:lnTo>
                <a:lnTo>
                  <a:pt x="6" y="431"/>
                </a:lnTo>
                <a:lnTo>
                  <a:pt x="6" y="425"/>
                </a:lnTo>
                <a:lnTo>
                  <a:pt x="6" y="420"/>
                </a:lnTo>
                <a:lnTo>
                  <a:pt x="0" y="414"/>
                </a:lnTo>
                <a:lnTo>
                  <a:pt x="6" y="414"/>
                </a:lnTo>
                <a:lnTo>
                  <a:pt x="6" y="409"/>
                </a:lnTo>
                <a:lnTo>
                  <a:pt x="6" y="404"/>
                </a:lnTo>
                <a:lnTo>
                  <a:pt x="6" y="398"/>
                </a:lnTo>
                <a:lnTo>
                  <a:pt x="6" y="393"/>
                </a:lnTo>
                <a:lnTo>
                  <a:pt x="6" y="387"/>
                </a:lnTo>
                <a:lnTo>
                  <a:pt x="13" y="382"/>
                </a:lnTo>
                <a:lnTo>
                  <a:pt x="19" y="382"/>
                </a:lnTo>
                <a:lnTo>
                  <a:pt x="19" y="376"/>
                </a:lnTo>
                <a:lnTo>
                  <a:pt x="26" y="365"/>
                </a:lnTo>
                <a:lnTo>
                  <a:pt x="26" y="360"/>
                </a:lnTo>
                <a:lnTo>
                  <a:pt x="32" y="355"/>
                </a:lnTo>
                <a:lnTo>
                  <a:pt x="32" y="344"/>
                </a:lnTo>
                <a:lnTo>
                  <a:pt x="39" y="338"/>
                </a:lnTo>
                <a:lnTo>
                  <a:pt x="45" y="327"/>
                </a:lnTo>
                <a:lnTo>
                  <a:pt x="45" y="322"/>
                </a:lnTo>
                <a:lnTo>
                  <a:pt x="52" y="305"/>
                </a:lnTo>
                <a:lnTo>
                  <a:pt x="52" y="300"/>
                </a:lnTo>
                <a:lnTo>
                  <a:pt x="58" y="289"/>
                </a:lnTo>
                <a:lnTo>
                  <a:pt x="58" y="278"/>
                </a:lnTo>
                <a:lnTo>
                  <a:pt x="65" y="262"/>
                </a:lnTo>
                <a:lnTo>
                  <a:pt x="72" y="251"/>
                </a:lnTo>
                <a:lnTo>
                  <a:pt x="72" y="240"/>
                </a:lnTo>
                <a:lnTo>
                  <a:pt x="78" y="224"/>
                </a:lnTo>
                <a:lnTo>
                  <a:pt x="85" y="213"/>
                </a:lnTo>
                <a:lnTo>
                  <a:pt x="85" y="196"/>
                </a:lnTo>
                <a:lnTo>
                  <a:pt x="91" y="186"/>
                </a:lnTo>
                <a:lnTo>
                  <a:pt x="98" y="175"/>
                </a:lnTo>
                <a:lnTo>
                  <a:pt x="98" y="164"/>
                </a:lnTo>
                <a:lnTo>
                  <a:pt x="98" y="153"/>
                </a:lnTo>
                <a:lnTo>
                  <a:pt x="104" y="142"/>
                </a:lnTo>
                <a:lnTo>
                  <a:pt x="111" y="131"/>
                </a:lnTo>
                <a:lnTo>
                  <a:pt x="111" y="126"/>
                </a:lnTo>
                <a:lnTo>
                  <a:pt x="111" y="115"/>
                </a:lnTo>
                <a:lnTo>
                  <a:pt x="117" y="109"/>
                </a:lnTo>
                <a:lnTo>
                  <a:pt x="124" y="104"/>
                </a:lnTo>
                <a:lnTo>
                  <a:pt x="124" y="93"/>
                </a:lnTo>
                <a:lnTo>
                  <a:pt x="124" y="87"/>
                </a:lnTo>
                <a:lnTo>
                  <a:pt x="130" y="82"/>
                </a:lnTo>
                <a:lnTo>
                  <a:pt x="137" y="76"/>
                </a:lnTo>
                <a:lnTo>
                  <a:pt x="137" y="71"/>
                </a:lnTo>
                <a:lnTo>
                  <a:pt x="144" y="66"/>
                </a:lnTo>
                <a:lnTo>
                  <a:pt x="144" y="60"/>
                </a:lnTo>
                <a:lnTo>
                  <a:pt x="150" y="55"/>
                </a:lnTo>
                <a:lnTo>
                  <a:pt x="157" y="49"/>
                </a:lnTo>
                <a:lnTo>
                  <a:pt x="163" y="44"/>
                </a:lnTo>
                <a:lnTo>
                  <a:pt x="176" y="38"/>
                </a:lnTo>
                <a:lnTo>
                  <a:pt x="176" y="33"/>
                </a:lnTo>
                <a:lnTo>
                  <a:pt x="189" y="33"/>
                </a:lnTo>
                <a:lnTo>
                  <a:pt x="196" y="27"/>
                </a:lnTo>
                <a:lnTo>
                  <a:pt x="202" y="27"/>
                </a:lnTo>
                <a:lnTo>
                  <a:pt x="209" y="22"/>
                </a:lnTo>
                <a:lnTo>
                  <a:pt x="215" y="22"/>
                </a:lnTo>
                <a:lnTo>
                  <a:pt x="229" y="17"/>
                </a:lnTo>
                <a:lnTo>
                  <a:pt x="242" y="11"/>
                </a:lnTo>
                <a:lnTo>
                  <a:pt x="248" y="11"/>
                </a:lnTo>
                <a:lnTo>
                  <a:pt x="255" y="11"/>
                </a:lnTo>
                <a:lnTo>
                  <a:pt x="268" y="6"/>
                </a:lnTo>
                <a:lnTo>
                  <a:pt x="281" y="6"/>
                </a:lnTo>
                <a:lnTo>
                  <a:pt x="287" y="6"/>
                </a:lnTo>
                <a:lnTo>
                  <a:pt x="300" y="6"/>
                </a:lnTo>
                <a:lnTo>
                  <a:pt x="314" y="0"/>
                </a:lnTo>
                <a:lnTo>
                  <a:pt x="320" y="0"/>
                </a:lnTo>
                <a:lnTo>
                  <a:pt x="333" y="0"/>
                </a:lnTo>
                <a:lnTo>
                  <a:pt x="346" y="0"/>
                </a:lnTo>
                <a:lnTo>
                  <a:pt x="359" y="0"/>
                </a:lnTo>
                <a:lnTo>
                  <a:pt x="372" y="0"/>
                </a:lnTo>
                <a:lnTo>
                  <a:pt x="386" y="0"/>
                </a:lnTo>
                <a:lnTo>
                  <a:pt x="399" y="0"/>
                </a:lnTo>
                <a:lnTo>
                  <a:pt x="412" y="0"/>
                </a:lnTo>
                <a:lnTo>
                  <a:pt x="425" y="0"/>
                </a:lnTo>
                <a:lnTo>
                  <a:pt x="438" y="0"/>
                </a:lnTo>
                <a:lnTo>
                  <a:pt x="451" y="0"/>
                </a:lnTo>
                <a:lnTo>
                  <a:pt x="464" y="0"/>
                </a:lnTo>
                <a:lnTo>
                  <a:pt x="477" y="6"/>
                </a:lnTo>
                <a:lnTo>
                  <a:pt x="484" y="6"/>
                </a:lnTo>
                <a:lnTo>
                  <a:pt x="490" y="6"/>
                </a:lnTo>
                <a:lnTo>
                  <a:pt x="503" y="6"/>
                </a:lnTo>
                <a:lnTo>
                  <a:pt x="516" y="6"/>
                </a:lnTo>
                <a:lnTo>
                  <a:pt x="523" y="6"/>
                </a:lnTo>
                <a:lnTo>
                  <a:pt x="529" y="11"/>
                </a:lnTo>
                <a:lnTo>
                  <a:pt x="536" y="11"/>
                </a:lnTo>
                <a:lnTo>
                  <a:pt x="542" y="11"/>
                </a:lnTo>
                <a:lnTo>
                  <a:pt x="549" y="11"/>
                </a:lnTo>
                <a:lnTo>
                  <a:pt x="556" y="11"/>
                </a:lnTo>
                <a:lnTo>
                  <a:pt x="556" y="17"/>
                </a:lnTo>
                <a:lnTo>
                  <a:pt x="562" y="17"/>
                </a:lnTo>
                <a:lnTo>
                  <a:pt x="569" y="22"/>
                </a:lnTo>
                <a:lnTo>
                  <a:pt x="575" y="27"/>
                </a:lnTo>
                <a:lnTo>
                  <a:pt x="582" y="27"/>
                </a:lnTo>
                <a:lnTo>
                  <a:pt x="582" y="33"/>
                </a:lnTo>
                <a:lnTo>
                  <a:pt x="588" y="38"/>
                </a:lnTo>
                <a:lnTo>
                  <a:pt x="595" y="44"/>
                </a:lnTo>
                <a:lnTo>
                  <a:pt x="601" y="49"/>
                </a:lnTo>
                <a:lnTo>
                  <a:pt x="608" y="60"/>
                </a:lnTo>
                <a:lnTo>
                  <a:pt x="614" y="66"/>
                </a:lnTo>
                <a:lnTo>
                  <a:pt x="614" y="71"/>
                </a:lnTo>
                <a:lnTo>
                  <a:pt x="621" y="76"/>
                </a:lnTo>
                <a:lnTo>
                  <a:pt x="628" y="87"/>
                </a:lnTo>
                <a:lnTo>
                  <a:pt x="634" y="93"/>
                </a:lnTo>
                <a:lnTo>
                  <a:pt x="641" y="104"/>
                </a:lnTo>
                <a:lnTo>
                  <a:pt x="641" y="115"/>
                </a:lnTo>
                <a:lnTo>
                  <a:pt x="654" y="120"/>
                </a:lnTo>
                <a:lnTo>
                  <a:pt x="654" y="131"/>
                </a:lnTo>
                <a:lnTo>
                  <a:pt x="660" y="142"/>
                </a:lnTo>
                <a:lnTo>
                  <a:pt x="667" y="153"/>
                </a:lnTo>
                <a:lnTo>
                  <a:pt x="667" y="164"/>
                </a:lnTo>
                <a:lnTo>
                  <a:pt x="673" y="175"/>
                </a:lnTo>
                <a:lnTo>
                  <a:pt x="680" y="180"/>
                </a:lnTo>
                <a:lnTo>
                  <a:pt x="680" y="196"/>
                </a:lnTo>
                <a:lnTo>
                  <a:pt x="686" y="207"/>
                </a:lnTo>
                <a:lnTo>
                  <a:pt x="693" y="218"/>
                </a:lnTo>
                <a:lnTo>
                  <a:pt x="693" y="229"/>
                </a:lnTo>
                <a:lnTo>
                  <a:pt x="693" y="240"/>
                </a:lnTo>
                <a:lnTo>
                  <a:pt x="699" y="251"/>
                </a:lnTo>
                <a:lnTo>
                  <a:pt x="706" y="262"/>
                </a:lnTo>
                <a:lnTo>
                  <a:pt x="706" y="278"/>
                </a:lnTo>
                <a:lnTo>
                  <a:pt x="706" y="289"/>
                </a:lnTo>
                <a:lnTo>
                  <a:pt x="713" y="300"/>
                </a:lnTo>
                <a:lnTo>
                  <a:pt x="713" y="311"/>
                </a:lnTo>
                <a:lnTo>
                  <a:pt x="719" y="322"/>
                </a:lnTo>
                <a:lnTo>
                  <a:pt x="719" y="333"/>
                </a:lnTo>
                <a:lnTo>
                  <a:pt x="719" y="344"/>
                </a:lnTo>
                <a:lnTo>
                  <a:pt x="719" y="355"/>
                </a:lnTo>
                <a:lnTo>
                  <a:pt x="726" y="365"/>
                </a:lnTo>
                <a:lnTo>
                  <a:pt x="726" y="376"/>
                </a:lnTo>
                <a:lnTo>
                  <a:pt x="732" y="382"/>
                </a:lnTo>
                <a:lnTo>
                  <a:pt x="732" y="393"/>
                </a:lnTo>
                <a:lnTo>
                  <a:pt x="732" y="404"/>
                </a:lnTo>
                <a:lnTo>
                  <a:pt x="732" y="414"/>
                </a:lnTo>
                <a:lnTo>
                  <a:pt x="732" y="420"/>
                </a:lnTo>
                <a:lnTo>
                  <a:pt x="739" y="431"/>
                </a:lnTo>
                <a:lnTo>
                  <a:pt x="739" y="436"/>
                </a:lnTo>
                <a:lnTo>
                  <a:pt x="745" y="442"/>
                </a:lnTo>
                <a:lnTo>
                  <a:pt x="745" y="453"/>
                </a:lnTo>
                <a:lnTo>
                  <a:pt x="745" y="464"/>
                </a:lnTo>
                <a:lnTo>
                  <a:pt x="745" y="469"/>
                </a:lnTo>
                <a:lnTo>
                  <a:pt x="745" y="480"/>
                </a:lnTo>
                <a:lnTo>
                  <a:pt x="745" y="491"/>
                </a:lnTo>
                <a:lnTo>
                  <a:pt x="745" y="496"/>
                </a:lnTo>
                <a:lnTo>
                  <a:pt x="745" y="507"/>
                </a:lnTo>
                <a:lnTo>
                  <a:pt x="745" y="513"/>
                </a:lnTo>
                <a:lnTo>
                  <a:pt x="745" y="524"/>
                </a:lnTo>
                <a:lnTo>
                  <a:pt x="745" y="534"/>
                </a:lnTo>
                <a:lnTo>
                  <a:pt x="745" y="540"/>
                </a:lnTo>
                <a:lnTo>
                  <a:pt x="745" y="551"/>
                </a:lnTo>
                <a:lnTo>
                  <a:pt x="745" y="562"/>
                </a:lnTo>
                <a:lnTo>
                  <a:pt x="745" y="567"/>
                </a:lnTo>
                <a:lnTo>
                  <a:pt x="745" y="578"/>
                </a:lnTo>
                <a:lnTo>
                  <a:pt x="745" y="589"/>
                </a:lnTo>
                <a:lnTo>
                  <a:pt x="739" y="600"/>
                </a:lnTo>
                <a:lnTo>
                  <a:pt x="739" y="605"/>
                </a:lnTo>
                <a:lnTo>
                  <a:pt x="739" y="616"/>
                </a:lnTo>
                <a:lnTo>
                  <a:pt x="739" y="622"/>
                </a:lnTo>
                <a:lnTo>
                  <a:pt x="739" y="633"/>
                </a:lnTo>
                <a:lnTo>
                  <a:pt x="739" y="638"/>
                </a:lnTo>
                <a:lnTo>
                  <a:pt x="739" y="643"/>
                </a:lnTo>
                <a:lnTo>
                  <a:pt x="739" y="654"/>
                </a:lnTo>
                <a:lnTo>
                  <a:pt x="739" y="660"/>
                </a:lnTo>
                <a:lnTo>
                  <a:pt x="739" y="671"/>
                </a:lnTo>
                <a:lnTo>
                  <a:pt x="739" y="676"/>
                </a:lnTo>
                <a:lnTo>
                  <a:pt x="739" y="682"/>
                </a:lnTo>
                <a:lnTo>
                  <a:pt x="745" y="687"/>
                </a:lnTo>
                <a:lnTo>
                  <a:pt x="745" y="693"/>
                </a:lnTo>
                <a:lnTo>
                  <a:pt x="745" y="698"/>
                </a:lnTo>
                <a:lnTo>
                  <a:pt x="745" y="703"/>
                </a:lnTo>
                <a:lnTo>
                  <a:pt x="745" y="709"/>
                </a:lnTo>
                <a:lnTo>
                  <a:pt x="745" y="714"/>
                </a:lnTo>
                <a:lnTo>
                  <a:pt x="739" y="720"/>
                </a:lnTo>
                <a:lnTo>
                  <a:pt x="732" y="725"/>
                </a:lnTo>
                <a:lnTo>
                  <a:pt x="726" y="725"/>
                </a:lnTo>
                <a:lnTo>
                  <a:pt x="719" y="731"/>
                </a:lnTo>
                <a:lnTo>
                  <a:pt x="713" y="731"/>
                </a:lnTo>
                <a:lnTo>
                  <a:pt x="706" y="731"/>
                </a:lnTo>
                <a:lnTo>
                  <a:pt x="699" y="731"/>
                </a:lnTo>
                <a:lnTo>
                  <a:pt x="693" y="731"/>
                </a:lnTo>
                <a:lnTo>
                  <a:pt x="680" y="731"/>
                </a:lnTo>
                <a:lnTo>
                  <a:pt x="673" y="725"/>
                </a:lnTo>
                <a:lnTo>
                  <a:pt x="667" y="725"/>
                </a:lnTo>
                <a:lnTo>
                  <a:pt x="660" y="725"/>
                </a:lnTo>
                <a:lnTo>
                  <a:pt x="654" y="720"/>
                </a:lnTo>
                <a:lnTo>
                  <a:pt x="647" y="714"/>
                </a:lnTo>
                <a:lnTo>
                  <a:pt x="641" y="714"/>
                </a:lnTo>
                <a:lnTo>
                  <a:pt x="641" y="709"/>
                </a:lnTo>
                <a:lnTo>
                  <a:pt x="628" y="698"/>
                </a:lnTo>
                <a:lnTo>
                  <a:pt x="628" y="693"/>
                </a:lnTo>
                <a:lnTo>
                  <a:pt x="621" y="687"/>
                </a:lnTo>
                <a:lnTo>
                  <a:pt x="621" y="682"/>
                </a:lnTo>
                <a:lnTo>
                  <a:pt x="614" y="671"/>
                </a:lnTo>
                <a:lnTo>
                  <a:pt x="614" y="665"/>
                </a:lnTo>
                <a:lnTo>
                  <a:pt x="614" y="654"/>
                </a:lnTo>
                <a:lnTo>
                  <a:pt x="608" y="643"/>
                </a:lnTo>
                <a:lnTo>
                  <a:pt x="608" y="638"/>
                </a:lnTo>
                <a:lnTo>
                  <a:pt x="601" y="627"/>
                </a:lnTo>
                <a:lnTo>
                  <a:pt x="601" y="616"/>
                </a:lnTo>
                <a:lnTo>
                  <a:pt x="601" y="605"/>
                </a:lnTo>
                <a:lnTo>
                  <a:pt x="601" y="594"/>
                </a:lnTo>
                <a:lnTo>
                  <a:pt x="601" y="583"/>
                </a:lnTo>
                <a:lnTo>
                  <a:pt x="601" y="573"/>
                </a:lnTo>
                <a:lnTo>
                  <a:pt x="601" y="562"/>
                </a:lnTo>
                <a:lnTo>
                  <a:pt x="601" y="551"/>
                </a:lnTo>
                <a:lnTo>
                  <a:pt x="595" y="540"/>
                </a:lnTo>
                <a:lnTo>
                  <a:pt x="595" y="529"/>
                </a:lnTo>
                <a:lnTo>
                  <a:pt x="595" y="518"/>
                </a:lnTo>
                <a:lnTo>
                  <a:pt x="595" y="507"/>
                </a:lnTo>
                <a:lnTo>
                  <a:pt x="595" y="496"/>
                </a:lnTo>
                <a:lnTo>
                  <a:pt x="595" y="485"/>
                </a:lnTo>
                <a:lnTo>
                  <a:pt x="595" y="474"/>
                </a:lnTo>
                <a:lnTo>
                  <a:pt x="588" y="458"/>
                </a:lnTo>
                <a:lnTo>
                  <a:pt x="588" y="447"/>
                </a:lnTo>
                <a:lnTo>
                  <a:pt x="588" y="436"/>
                </a:lnTo>
                <a:lnTo>
                  <a:pt x="588" y="425"/>
                </a:lnTo>
                <a:lnTo>
                  <a:pt x="588" y="414"/>
                </a:lnTo>
                <a:lnTo>
                  <a:pt x="588" y="398"/>
                </a:lnTo>
                <a:lnTo>
                  <a:pt x="588" y="387"/>
                </a:lnTo>
                <a:lnTo>
                  <a:pt x="582" y="371"/>
                </a:lnTo>
                <a:lnTo>
                  <a:pt x="582" y="360"/>
                </a:lnTo>
                <a:lnTo>
                  <a:pt x="582" y="344"/>
                </a:lnTo>
                <a:lnTo>
                  <a:pt x="575" y="333"/>
                </a:lnTo>
                <a:lnTo>
                  <a:pt x="569" y="322"/>
                </a:lnTo>
                <a:lnTo>
                  <a:pt x="569" y="305"/>
                </a:lnTo>
                <a:lnTo>
                  <a:pt x="562" y="289"/>
                </a:lnTo>
                <a:lnTo>
                  <a:pt x="556" y="278"/>
                </a:lnTo>
                <a:lnTo>
                  <a:pt x="556" y="262"/>
                </a:lnTo>
                <a:lnTo>
                  <a:pt x="549" y="251"/>
                </a:lnTo>
                <a:lnTo>
                  <a:pt x="542" y="235"/>
                </a:lnTo>
                <a:lnTo>
                  <a:pt x="536" y="218"/>
                </a:lnTo>
                <a:lnTo>
                  <a:pt x="529" y="207"/>
                </a:lnTo>
                <a:lnTo>
                  <a:pt x="529" y="196"/>
                </a:lnTo>
                <a:lnTo>
                  <a:pt x="523" y="186"/>
                </a:lnTo>
                <a:lnTo>
                  <a:pt x="516" y="175"/>
                </a:lnTo>
                <a:lnTo>
                  <a:pt x="510" y="164"/>
                </a:lnTo>
                <a:lnTo>
                  <a:pt x="503" y="153"/>
                </a:lnTo>
                <a:lnTo>
                  <a:pt x="503" y="147"/>
                </a:lnTo>
                <a:lnTo>
                  <a:pt x="490" y="136"/>
                </a:lnTo>
                <a:lnTo>
                  <a:pt x="490" y="131"/>
                </a:lnTo>
                <a:lnTo>
                  <a:pt x="477" y="120"/>
                </a:lnTo>
                <a:lnTo>
                  <a:pt x="477" y="115"/>
                </a:lnTo>
                <a:lnTo>
                  <a:pt x="471" y="109"/>
                </a:lnTo>
                <a:lnTo>
                  <a:pt x="464" y="104"/>
                </a:lnTo>
                <a:lnTo>
                  <a:pt x="457" y="104"/>
                </a:lnTo>
                <a:lnTo>
                  <a:pt x="451" y="93"/>
                </a:lnTo>
                <a:lnTo>
                  <a:pt x="444" y="93"/>
                </a:lnTo>
                <a:lnTo>
                  <a:pt x="438" y="87"/>
                </a:lnTo>
                <a:lnTo>
                  <a:pt x="431" y="87"/>
                </a:lnTo>
                <a:lnTo>
                  <a:pt x="425" y="82"/>
                </a:lnTo>
                <a:lnTo>
                  <a:pt x="418" y="82"/>
                </a:lnTo>
                <a:lnTo>
                  <a:pt x="412" y="76"/>
                </a:lnTo>
                <a:lnTo>
                  <a:pt x="399" y="76"/>
                </a:lnTo>
                <a:lnTo>
                  <a:pt x="392" y="76"/>
                </a:lnTo>
                <a:lnTo>
                  <a:pt x="386" y="76"/>
                </a:lnTo>
                <a:lnTo>
                  <a:pt x="379" y="76"/>
                </a:lnTo>
                <a:lnTo>
                  <a:pt x="372" y="76"/>
                </a:lnTo>
                <a:lnTo>
                  <a:pt x="359" y="76"/>
                </a:lnTo>
                <a:lnTo>
                  <a:pt x="359" y="82"/>
                </a:lnTo>
                <a:lnTo>
                  <a:pt x="353" y="82"/>
                </a:lnTo>
                <a:lnTo>
                  <a:pt x="346" y="82"/>
                </a:lnTo>
                <a:lnTo>
                  <a:pt x="340" y="82"/>
                </a:lnTo>
                <a:lnTo>
                  <a:pt x="340" y="87"/>
                </a:lnTo>
                <a:lnTo>
                  <a:pt x="333" y="87"/>
                </a:lnTo>
                <a:lnTo>
                  <a:pt x="327" y="87"/>
                </a:lnTo>
                <a:lnTo>
                  <a:pt x="320" y="87"/>
                </a:lnTo>
                <a:lnTo>
                  <a:pt x="320" y="93"/>
                </a:lnTo>
                <a:lnTo>
                  <a:pt x="320" y="98"/>
                </a:lnTo>
                <a:lnTo>
                  <a:pt x="314" y="104"/>
                </a:lnTo>
                <a:lnTo>
                  <a:pt x="307" y="109"/>
                </a:lnTo>
                <a:lnTo>
                  <a:pt x="307" y="115"/>
                </a:lnTo>
                <a:lnTo>
                  <a:pt x="300" y="120"/>
                </a:lnTo>
                <a:lnTo>
                  <a:pt x="294" y="126"/>
                </a:lnTo>
                <a:lnTo>
                  <a:pt x="294" y="131"/>
                </a:lnTo>
                <a:lnTo>
                  <a:pt x="294" y="136"/>
                </a:lnTo>
                <a:lnTo>
                  <a:pt x="287" y="142"/>
                </a:lnTo>
                <a:close/>
              </a:path>
            </a:pathLst>
          </a:custGeom>
          <a:solidFill>
            <a:srgbClr val="FCF305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16394" name="Oval 12"/>
          <p:cNvSpPr>
            <a:spLocks noChangeArrowheads="1"/>
          </p:cNvSpPr>
          <p:nvPr/>
        </p:nvSpPr>
        <p:spPr bwMode="auto">
          <a:xfrm>
            <a:off x="6445251" y="3370263"/>
            <a:ext cx="239713" cy="241300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lv-LV" sz="1800"/>
          </a:p>
        </p:txBody>
      </p:sp>
      <p:sp>
        <p:nvSpPr>
          <p:cNvPr id="16395" name="Oval 13"/>
          <p:cNvSpPr>
            <a:spLocks noChangeArrowheads="1"/>
          </p:cNvSpPr>
          <p:nvPr/>
        </p:nvSpPr>
        <p:spPr bwMode="auto">
          <a:xfrm>
            <a:off x="6808789" y="3370263"/>
            <a:ext cx="249237" cy="241300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lv-LV" sz="1800"/>
          </a:p>
        </p:txBody>
      </p:sp>
      <p:sp>
        <p:nvSpPr>
          <p:cNvPr id="16396" name="Freeform 14"/>
          <p:cNvSpPr>
            <a:spLocks/>
          </p:cNvSpPr>
          <p:nvPr/>
        </p:nvSpPr>
        <p:spPr bwMode="auto">
          <a:xfrm>
            <a:off x="5141913" y="2611438"/>
            <a:ext cx="1516062" cy="1541462"/>
          </a:xfrm>
          <a:custGeom>
            <a:avLst/>
            <a:gdLst>
              <a:gd name="T0" fmla="*/ 2147483646 w 955"/>
              <a:gd name="T1" fmla="*/ 2147483646 h 971"/>
              <a:gd name="T2" fmla="*/ 2147483646 w 955"/>
              <a:gd name="T3" fmla="*/ 2147483646 h 971"/>
              <a:gd name="T4" fmla="*/ 2147483646 w 955"/>
              <a:gd name="T5" fmla="*/ 2147483646 h 971"/>
              <a:gd name="T6" fmla="*/ 2147483646 w 955"/>
              <a:gd name="T7" fmla="*/ 2147483646 h 971"/>
              <a:gd name="T8" fmla="*/ 2147483646 w 955"/>
              <a:gd name="T9" fmla="*/ 2147483646 h 971"/>
              <a:gd name="T10" fmla="*/ 2147483646 w 955"/>
              <a:gd name="T11" fmla="*/ 2147483646 h 971"/>
              <a:gd name="T12" fmla="*/ 0 w 955"/>
              <a:gd name="T13" fmla="*/ 2147483646 h 971"/>
              <a:gd name="T14" fmla="*/ 0 w 955"/>
              <a:gd name="T15" fmla="*/ 2147483646 h 971"/>
              <a:gd name="T16" fmla="*/ 2147483646 w 955"/>
              <a:gd name="T17" fmla="*/ 2147483646 h 971"/>
              <a:gd name="T18" fmla="*/ 2147483646 w 955"/>
              <a:gd name="T19" fmla="*/ 2147483646 h 971"/>
              <a:gd name="T20" fmla="*/ 2147483646 w 955"/>
              <a:gd name="T21" fmla="*/ 2147483646 h 971"/>
              <a:gd name="T22" fmla="*/ 2147483646 w 955"/>
              <a:gd name="T23" fmla="*/ 2147483646 h 971"/>
              <a:gd name="T24" fmla="*/ 2147483646 w 955"/>
              <a:gd name="T25" fmla="*/ 2147483646 h 971"/>
              <a:gd name="T26" fmla="*/ 2147483646 w 955"/>
              <a:gd name="T27" fmla="*/ 2147483646 h 971"/>
              <a:gd name="T28" fmla="*/ 2147483646 w 955"/>
              <a:gd name="T29" fmla="*/ 2147483646 h 971"/>
              <a:gd name="T30" fmla="*/ 2147483646 w 955"/>
              <a:gd name="T31" fmla="*/ 2147483646 h 971"/>
              <a:gd name="T32" fmla="*/ 2147483646 w 955"/>
              <a:gd name="T33" fmla="*/ 2147483646 h 971"/>
              <a:gd name="T34" fmla="*/ 2147483646 w 955"/>
              <a:gd name="T35" fmla="*/ 2147483646 h 971"/>
              <a:gd name="T36" fmla="*/ 2147483646 w 955"/>
              <a:gd name="T37" fmla="*/ 2147483646 h 971"/>
              <a:gd name="T38" fmla="*/ 2147483646 w 955"/>
              <a:gd name="T39" fmla="*/ 2147483646 h 971"/>
              <a:gd name="T40" fmla="*/ 2147483646 w 955"/>
              <a:gd name="T41" fmla="*/ 2147483646 h 971"/>
              <a:gd name="T42" fmla="*/ 2147483646 w 955"/>
              <a:gd name="T43" fmla="*/ 2147483646 h 971"/>
              <a:gd name="T44" fmla="*/ 2147483646 w 955"/>
              <a:gd name="T45" fmla="*/ 2147483646 h 971"/>
              <a:gd name="T46" fmla="*/ 2147483646 w 955"/>
              <a:gd name="T47" fmla="*/ 2147483646 h 971"/>
              <a:gd name="T48" fmla="*/ 2147483646 w 955"/>
              <a:gd name="T49" fmla="*/ 2147483646 h 971"/>
              <a:gd name="T50" fmla="*/ 2147483646 w 955"/>
              <a:gd name="T51" fmla="*/ 2147483646 h 971"/>
              <a:gd name="T52" fmla="*/ 2147483646 w 955"/>
              <a:gd name="T53" fmla="*/ 2147483646 h 971"/>
              <a:gd name="T54" fmla="*/ 2147483646 w 955"/>
              <a:gd name="T55" fmla="*/ 2147483646 h 971"/>
              <a:gd name="T56" fmla="*/ 2147483646 w 955"/>
              <a:gd name="T57" fmla="*/ 2147483646 h 971"/>
              <a:gd name="T58" fmla="*/ 2147483646 w 955"/>
              <a:gd name="T59" fmla="*/ 2147483646 h 971"/>
              <a:gd name="T60" fmla="*/ 2147483646 w 955"/>
              <a:gd name="T61" fmla="*/ 2147483646 h 971"/>
              <a:gd name="T62" fmla="*/ 2147483646 w 955"/>
              <a:gd name="T63" fmla="*/ 2147483646 h 971"/>
              <a:gd name="T64" fmla="*/ 2147483646 w 955"/>
              <a:gd name="T65" fmla="*/ 2147483646 h 971"/>
              <a:gd name="T66" fmla="*/ 2147483646 w 955"/>
              <a:gd name="T67" fmla="*/ 2147483646 h 971"/>
              <a:gd name="T68" fmla="*/ 2147483646 w 955"/>
              <a:gd name="T69" fmla="*/ 2147483646 h 971"/>
              <a:gd name="T70" fmla="*/ 2147483646 w 955"/>
              <a:gd name="T71" fmla="*/ 2147483646 h 971"/>
              <a:gd name="T72" fmla="*/ 2147483646 w 955"/>
              <a:gd name="T73" fmla="*/ 2147483646 h 971"/>
              <a:gd name="T74" fmla="*/ 2147483646 w 955"/>
              <a:gd name="T75" fmla="*/ 2147483646 h 971"/>
              <a:gd name="T76" fmla="*/ 2147483646 w 955"/>
              <a:gd name="T77" fmla="*/ 2147483646 h 971"/>
              <a:gd name="T78" fmla="*/ 2147483646 w 955"/>
              <a:gd name="T79" fmla="*/ 2147483646 h 971"/>
              <a:gd name="T80" fmla="*/ 2147483646 w 955"/>
              <a:gd name="T81" fmla="*/ 2147483646 h 971"/>
              <a:gd name="T82" fmla="*/ 2147483646 w 955"/>
              <a:gd name="T83" fmla="*/ 2147483646 h 971"/>
              <a:gd name="T84" fmla="*/ 2147483646 w 955"/>
              <a:gd name="T85" fmla="*/ 2147483646 h 971"/>
              <a:gd name="T86" fmla="*/ 2147483646 w 955"/>
              <a:gd name="T87" fmla="*/ 2147483646 h 971"/>
              <a:gd name="T88" fmla="*/ 2147483646 w 955"/>
              <a:gd name="T89" fmla="*/ 2147483646 h 971"/>
              <a:gd name="T90" fmla="*/ 2147483646 w 955"/>
              <a:gd name="T91" fmla="*/ 2147483646 h 971"/>
              <a:gd name="T92" fmla="*/ 2147483646 w 955"/>
              <a:gd name="T93" fmla="*/ 2147483646 h 971"/>
              <a:gd name="T94" fmla="*/ 2147483646 w 955"/>
              <a:gd name="T95" fmla="*/ 2147483646 h 971"/>
              <a:gd name="T96" fmla="*/ 2147483646 w 955"/>
              <a:gd name="T97" fmla="*/ 2147483646 h 971"/>
              <a:gd name="T98" fmla="*/ 2147483646 w 955"/>
              <a:gd name="T99" fmla="*/ 2147483646 h 971"/>
              <a:gd name="T100" fmla="*/ 2147483646 w 955"/>
              <a:gd name="T101" fmla="*/ 2147483646 h 971"/>
              <a:gd name="T102" fmla="*/ 2147483646 w 955"/>
              <a:gd name="T103" fmla="*/ 2147483646 h 971"/>
              <a:gd name="T104" fmla="*/ 2147483646 w 955"/>
              <a:gd name="T105" fmla="*/ 2147483646 h 971"/>
              <a:gd name="T106" fmla="*/ 2147483646 w 955"/>
              <a:gd name="T107" fmla="*/ 2147483646 h 971"/>
              <a:gd name="T108" fmla="*/ 2147483646 w 955"/>
              <a:gd name="T109" fmla="*/ 2147483646 h 971"/>
              <a:gd name="T110" fmla="*/ 2147483646 w 955"/>
              <a:gd name="T111" fmla="*/ 2147483646 h 97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55"/>
              <a:gd name="T169" fmla="*/ 0 h 971"/>
              <a:gd name="T170" fmla="*/ 955 w 955"/>
              <a:gd name="T171" fmla="*/ 971 h 97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55" h="971">
                <a:moveTo>
                  <a:pt x="39" y="6"/>
                </a:moveTo>
                <a:lnTo>
                  <a:pt x="39" y="11"/>
                </a:lnTo>
                <a:lnTo>
                  <a:pt x="39" y="33"/>
                </a:lnTo>
                <a:lnTo>
                  <a:pt x="39" y="49"/>
                </a:lnTo>
                <a:lnTo>
                  <a:pt x="39" y="71"/>
                </a:lnTo>
                <a:lnTo>
                  <a:pt x="39" y="88"/>
                </a:lnTo>
                <a:lnTo>
                  <a:pt x="39" y="104"/>
                </a:lnTo>
                <a:lnTo>
                  <a:pt x="39" y="120"/>
                </a:lnTo>
                <a:lnTo>
                  <a:pt x="39" y="137"/>
                </a:lnTo>
                <a:lnTo>
                  <a:pt x="39" y="153"/>
                </a:lnTo>
                <a:lnTo>
                  <a:pt x="39" y="169"/>
                </a:lnTo>
                <a:lnTo>
                  <a:pt x="39" y="180"/>
                </a:lnTo>
                <a:lnTo>
                  <a:pt x="39" y="197"/>
                </a:lnTo>
                <a:lnTo>
                  <a:pt x="39" y="208"/>
                </a:lnTo>
                <a:lnTo>
                  <a:pt x="39" y="224"/>
                </a:lnTo>
                <a:lnTo>
                  <a:pt x="39" y="235"/>
                </a:lnTo>
                <a:lnTo>
                  <a:pt x="39" y="246"/>
                </a:lnTo>
                <a:lnTo>
                  <a:pt x="39" y="257"/>
                </a:lnTo>
                <a:lnTo>
                  <a:pt x="39" y="267"/>
                </a:lnTo>
                <a:lnTo>
                  <a:pt x="39" y="278"/>
                </a:lnTo>
                <a:lnTo>
                  <a:pt x="39" y="295"/>
                </a:lnTo>
                <a:lnTo>
                  <a:pt x="39" y="306"/>
                </a:lnTo>
                <a:lnTo>
                  <a:pt x="39" y="317"/>
                </a:lnTo>
                <a:lnTo>
                  <a:pt x="39" y="327"/>
                </a:lnTo>
                <a:lnTo>
                  <a:pt x="39" y="344"/>
                </a:lnTo>
                <a:lnTo>
                  <a:pt x="39" y="355"/>
                </a:lnTo>
                <a:lnTo>
                  <a:pt x="39" y="366"/>
                </a:lnTo>
                <a:lnTo>
                  <a:pt x="33" y="382"/>
                </a:lnTo>
                <a:lnTo>
                  <a:pt x="33" y="393"/>
                </a:lnTo>
                <a:lnTo>
                  <a:pt x="26" y="404"/>
                </a:lnTo>
                <a:lnTo>
                  <a:pt x="26" y="420"/>
                </a:lnTo>
                <a:lnTo>
                  <a:pt x="26" y="436"/>
                </a:lnTo>
                <a:lnTo>
                  <a:pt x="20" y="447"/>
                </a:lnTo>
                <a:lnTo>
                  <a:pt x="20" y="458"/>
                </a:lnTo>
                <a:lnTo>
                  <a:pt x="13" y="475"/>
                </a:lnTo>
                <a:lnTo>
                  <a:pt x="13" y="491"/>
                </a:lnTo>
                <a:lnTo>
                  <a:pt x="13" y="502"/>
                </a:lnTo>
                <a:lnTo>
                  <a:pt x="7" y="518"/>
                </a:lnTo>
                <a:lnTo>
                  <a:pt x="7" y="529"/>
                </a:lnTo>
                <a:lnTo>
                  <a:pt x="0" y="540"/>
                </a:lnTo>
                <a:lnTo>
                  <a:pt x="0" y="556"/>
                </a:lnTo>
                <a:lnTo>
                  <a:pt x="0" y="567"/>
                </a:lnTo>
                <a:lnTo>
                  <a:pt x="0" y="578"/>
                </a:lnTo>
                <a:lnTo>
                  <a:pt x="0" y="589"/>
                </a:lnTo>
                <a:lnTo>
                  <a:pt x="0" y="605"/>
                </a:lnTo>
                <a:lnTo>
                  <a:pt x="0" y="616"/>
                </a:lnTo>
                <a:lnTo>
                  <a:pt x="0" y="627"/>
                </a:lnTo>
                <a:lnTo>
                  <a:pt x="0" y="638"/>
                </a:lnTo>
                <a:lnTo>
                  <a:pt x="0" y="649"/>
                </a:lnTo>
                <a:lnTo>
                  <a:pt x="0" y="660"/>
                </a:lnTo>
                <a:lnTo>
                  <a:pt x="0" y="671"/>
                </a:lnTo>
                <a:lnTo>
                  <a:pt x="7" y="687"/>
                </a:lnTo>
                <a:lnTo>
                  <a:pt x="7" y="698"/>
                </a:lnTo>
                <a:lnTo>
                  <a:pt x="7" y="709"/>
                </a:lnTo>
                <a:lnTo>
                  <a:pt x="13" y="720"/>
                </a:lnTo>
                <a:lnTo>
                  <a:pt x="13" y="731"/>
                </a:lnTo>
                <a:lnTo>
                  <a:pt x="13" y="742"/>
                </a:lnTo>
                <a:lnTo>
                  <a:pt x="13" y="753"/>
                </a:lnTo>
                <a:lnTo>
                  <a:pt x="13" y="769"/>
                </a:lnTo>
                <a:lnTo>
                  <a:pt x="20" y="780"/>
                </a:lnTo>
                <a:lnTo>
                  <a:pt x="20" y="796"/>
                </a:lnTo>
                <a:lnTo>
                  <a:pt x="26" y="807"/>
                </a:lnTo>
                <a:lnTo>
                  <a:pt x="26" y="824"/>
                </a:lnTo>
                <a:lnTo>
                  <a:pt x="26" y="834"/>
                </a:lnTo>
                <a:lnTo>
                  <a:pt x="33" y="851"/>
                </a:lnTo>
                <a:lnTo>
                  <a:pt x="33" y="862"/>
                </a:lnTo>
                <a:lnTo>
                  <a:pt x="39" y="878"/>
                </a:lnTo>
                <a:lnTo>
                  <a:pt x="39" y="889"/>
                </a:lnTo>
                <a:lnTo>
                  <a:pt x="39" y="900"/>
                </a:lnTo>
                <a:lnTo>
                  <a:pt x="46" y="911"/>
                </a:lnTo>
                <a:lnTo>
                  <a:pt x="52" y="922"/>
                </a:lnTo>
                <a:lnTo>
                  <a:pt x="52" y="927"/>
                </a:lnTo>
                <a:lnTo>
                  <a:pt x="59" y="938"/>
                </a:lnTo>
                <a:lnTo>
                  <a:pt x="66" y="949"/>
                </a:lnTo>
                <a:lnTo>
                  <a:pt x="66" y="954"/>
                </a:lnTo>
                <a:lnTo>
                  <a:pt x="72" y="960"/>
                </a:lnTo>
                <a:lnTo>
                  <a:pt x="79" y="960"/>
                </a:lnTo>
                <a:lnTo>
                  <a:pt x="79" y="965"/>
                </a:lnTo>
                <a:lnTo>
                  <a:pt x="85" y="971"/>
                </a:lnTo>
                <a:lnTo>
                  <a:pt x="92" y="971"/>
                </a:lnTo>
                <a:lnTo>
                  <a:pt x="98" y="971"/>
                </a:lnTo>
                <a:lnTo>
                  <a:pt x="105" y="971"/>
                </a:lnTo>
                <a:lnTo>
                  <a:pt x="118" y="971"/>
                </a:lnTo>
                <a:lnTo>
                  <a:pt x="124" y="971"/>
                </a:lnTo>
                <a:lnTo>
                  <a:pt x="131" y="971"/>
                </a:lnTo>
                <a:lnTo>
                  <a:pt x="144" y="971"/>
                </a:lnTo>
                <a:lnTo>
                  <a:pt x="151" y="971"/>
                </a:lnTo>
                <a:lnTo>
                  <a:pt x="157" y="965"/>
                </a:lnTo>
                <a:lnTo>
                  <a:pt x="164" y="965"/>
                </a:lnTo>
                <a:lnTo>
                  <a:pt x="170" y="965"/>
                </a:lnTo>
                <a:lnTo>
                  <a:pt x="170" y="960"/>
                </a:lnTo>
                <a:lnTo>
                  <a:pt x="177" y="960"/>
                </a:lnTo>
                <a:lnTo>
                  <a:pt x="183" y="954"/>
                </a:lnTo>
                <a:lnTo>
                  <a:pt x="190" y="949"/>
                </a:lnTo>
                <a:lnTo>
                  <a:pt x="196" y="949"/>
                </a:lnTo>
                <a:lnTo>
                  <a:pt x="203" y="943"/>
                </a:lnTo>
                <a:lnTo>
                  <a:pt x="209" y="943"/>
                </a:lnTo>
                <a:lnTo>
                  <a:pt x="216" y="938"/>
                </a:lnTo>
                <a:lnTo>
                  <a:pt x="223" y="933"/>
                </a:lnTo>
                <a:lnTo>
                  <a:pt x="229" y="933"/>
                </a:lnTo>
                <a:lnTo>
                  <a:pt x="236" y="927"/>
                </a:lnTo>
                <a:lnTo>
                  <a:pt x="242" y="927"/>
                </a:lnTo>
                <a:lnTo>
                  <a:pt x="242" y="922"/>
                </a:lnTo>
                <a:lnTo>
                  <a:pt x="249" y="922"/>
                </a:lnTo>
                <a:lnTo>
                  <a:pt x="249" y="916"/>
                </a:lnTo>
                <a:lnTo>
                  <a:pt x="255" y="916"/>
                </a:lnTo>
                <a:lnTo>
                  <a:pt x="255" y="911"/>
                </a:lnTo>
                <a:lnTo>
                  <a:pt x="262" y="911"/>
                </a:lnTo>
                <a:lnTo>
                  <a:pt x="262" y="905"/>
                </a:lnTo>
                <a:lnTo>
                  <a:pt x="262" y="900"/>
                </a:lnTo>
                <a:lnTo>
                  <a:pt x="262" y="889"/>
                </a:lnTo>
                <a:lnTo>
                  <a:pt x="268" y="884"/>
                </a:lnTo>
                <a:lnTo>
                  <a:pt x="268" y="878"/>
                </a:lnTo>
                <a:lnTo>
                  <a:pt x="275" y="873"/>
                </a:lnTo>
                <a:lnTo>
                  <a:pt x="275" y="867"/>
                </a:lnTo>
                <a:lnTo>
                  <a:pt x="275" y="862"/>
                </a:lnTo>
                <a:lnTo>
                  <a:pt x="275" y="856"/>
                </a:lnTo>
                <a:lnTo>
                  <a:pt x="275" y="845"/>
                </a:lnTo>
                <a:lnTo>
                  <a:pt x="275" y="834"/>
                </a:lnTo>
                <a:lnTo>
                  <a:pt x="275" y="829"/>
                </a:lnTo>
                <a:lnTo>
                  <a:pt x="281" y="818"/>
                </a:lnTo>
                <a:lnTo>
                  <a:pt x="281" y="813"/>
                </a:lnTo>
                <a:lnTo>
                  <a:pt x="281" y="802"/>
                </a:lnTo>
                <a:lnTo>
                  <a:pt x="281" y="791"/>
                </a:lnTo>
                <a:lnTo>
                  <a:pt x="281" y="780"/>
                </a:lnTo>
                <a:lnTo>
                  <a:pt x="281" y="774"/>
                </a:lnTo>
                <a:lnTo>
                  <a:pt x="281" y="758"/>
                </a:lnTo>
                <a:lnTo>
                  <a:pt x="281" y="753"/>
                </a:lnTo>
                <a:lnTo>
                  <a:pt x="281" y="742"/>
                </a:lnTo>
                <a:lnTo>
                  <a:pt x="281" y="731"/>
                </a:lnTo>
                <a:lnTo>
                  <a:pt x="275" y="715"/>
                </a:lnTo>
                <a:lnTo>
                  <a:pt x="275" y="704"/>
                </a:lnTo>
                <a:lnTo>
                  <a:pt x="275" y="693"/>
                </a:lnTo>
                <a:lnTo>
                  <a:pt x="275" y="682"/>
                </a:lnTo>
                <a:lnTo>
                  <a:pt x="275" y="665"/>
                </a:lnTo>
                <a:lnTo>
                  <a:pt x="275" y="655"/>
                </a:lnTo>
                <a:lnTo>
                  <a:pt x="275" y="644"/>
                </a:lnTo>
                <a:lnTo>
                  <a:pt x="275" y="627"/>
                </a:lnTo>
                <a:lnTo>
                  <a:pt x="281" y="611"/>
                </a:lnTo>
                <a:lnTo>
                  <a:pt x="281" y="595"/>
                </a:lnTo>
                <a:lnTo>
                  <a:pt x="288" y="578"/>
                </a:lnTo>
                <a:lnTo>
                  <a:pt x="288" y="562"/>
                </a:lnTo>
                <a:lnTo>
                  <a:pt x="288" y="546"/>
                </a:lnTo>
                <a:lnTo>
                  <a:pt x="294" y="529"/>
                </a:lnTo>
                <a:lnTo>
                  <a:pt x="301" y="513"/>
                </a:lnTo>
                <a:lnTo>
                  <a:pt x="301" y="491"/>
                </a:lnTo>
                <a:lnTo>
                  <a:pt x="308" y="475"/>
                </a:lnTo>
                <a:lnTo>
                  <a:pt x="314" y="453"/>
                </a:lnTo>
                <a:lnTo>
                  <a:pt x="321" y="436"/>
                </a:lnTo>
                <a:lnTo>
                  <a:pt x="327" y="415"/>
                </a:lnTo>
                <a:lnTo>
                  <a:pt x="334" y="398"/>
                </a:lnTo>
                <a:lnTo>
                  <a:pt x="340" y="382"/>
                </a:lnTo>
                <a:lnTo>
                  <a:pt x="347" y="366"/>
                </a:lnTo>
                <a:lnTo>
                  <a:pt x="353" y="355"/>
                </a:lnTo>
                <a:lnTo>
                  <a:pt x="360" y="338"/>
                </a:lnTo>
                <a:lnTo>
                  <a:pt x="366" y="327"/>
                </a:lnTo>
                <a:lnTo>
                  <a:pt x="373" y="317"/>
                </a:lnTo>
                <a:lnTo>
                  <a:pt x="380" y="306"/>
                </a:lnTo>
                <a:lnTo>
                  <a:pt x="386" y="295"/>
                </a:lnTo>
                <a:lnTo>
                  <a:pt x="393" y="284"/>
                </a:lnTo>
                <a:lnTo>
                  <a:pt x="399" y="278"/>
                </a:lnTo>
                <a:lnTo>
                  <a:pt x="406" y="273"/>
                </a:lnTo>
                <a:lnTo>
                  <a:pt x="412" y="267"/>
                </a:lnTo>
                <a:lnTo>
                  <a:pt x="419" y="262"/>
                </a:lnTo>
                <a:lnTo>
                  <a:pt x="425" y="257"/>
                </a:lnTo>
                <a:lnTo>
                  <a:pt x="432" y="257"/>
                </a:lnTo>
                <a:lnTo>
                  <a:pt x="438" y="251"/>
                </a:lnTo>
                <a:lnTo>
                  <a:pt x="445" y="251"/>
                </a:lnTo>
                <a:lnTo>
                  <a:pt x="451" y="246"/>
                </a:lnTo>
                <a:lnTo>
                  <a:pt x="458" y="240"/>
                </a:lnTo>
                <a:lnTo>
                  <a:pt x="465" y="240"/>
                </a:lnTo>
                <a:lnTo>
                  <a:pt x="465" y="235"/>
                </a:lnTo>
                <a:lnTo>
                  <a:pt x="478" y="235"/>
                </a:lnTo>
                <a:lnTo>
                  <a:pt x="484" y="229"/>
                </a:lnTo>
                <a:lnTo>
                  <a:pt x="491" y="229"/>
                </a:lnTo>
                <a:lnTo>
                  <a:pt x="497" y="229"/>
                </a:lnTo>
                <a:lnTo>
                  <a:pt x="504" y="224"/>
                </a:lnTo>
                <a:lnTo>
                  <a:pt x="510" y="224"/>
                </a:lnTo>
                <a:lnTo>
                  <a:pt x="517" y="224"/>
                </a:lnTo>
                <a:lnTo>
                  <a:pt x="523" y="224"/>
                </a:lnTo>
                <a:lnTo>
                  <a:pt x="530" y="224"/>
                </a:lnTo>
                <a:lnTo>
                  <a:pt x="536" y="224"/>
                </a:lnTo>
                <a:lnTo>
                  <a:pt x="543" y="229"/>
                </a:lnTo>
                <a:lnTo>
                  <a:pt x="556" y="229"/>
                </a:lnTo>
                <a:lnTo>
                  <a:pt x="556" y="235"/>
                </a:lnTo>
                <a:lnTo>
                  <a:pt x="563" y="235"/>
                </a:lnTo>
                <a:lnTo>
                  <a:pt x="569" y="235"/>
                </a:lnTo>
                <a:lnTo>
                  <a:pt x="576" y="240"/>
                </a:lnTo>
                <a:lnTo>
                  <a:pt x="582" y="246"/>
                </a:lnTo>
                <a:lnTo>
                  <a:pt x="589" y="251"/>
                </a:lnTo>
                <a:lnTo>
                  <a:pt x="595" y="251"/>
                </a:lnTo>
                <a:lnTo>
                  <a:pt x="602" y="257"/>
                </a:lnTo>
                <a:lnTo>
                  <a:pt x="608" y="262"/>
                </a:lnTo>
                <a:lnTo>
                  <a:pt x="615" y="267"/>
                </a:lnTo>
                <a:lnTo>
                  <a:pt x="622" y="273"/>
                </a:lnTo>
                <a:lnTo>
                  <a:pt x="628" y="273"/>
                </a:lnTo>
                <a:lnTo>
                  <a:pt x="635" y="278"/>
                </a:lnTo>
                <a:lnTo>
                  <a:pt x="635" y="284"/>
                </a:lnTo>
                <a:lnTo>
                  <a:pt x="641" y="295"/>
                </a:lnTo>
                <a:lnTo>
                  <a:pt x="648" y="300"/>
                </a:lnTo>
                <a:lnTo>
                  <a:pt x="648" y="306"/>
                </a:lnTo>
                <a:lnTo>
                  <a:pt x="654" y="311"/>
                </a:lnTo>
                <a:lnTo>
                  <a:pt x="661" y="317"/>
                </a:lnTo>
                <a:lnTo>
                  <a:pt x="661" y="322"/>
                </a:lnTo>
                <a:lnTo>
                  <a:pt x="667" y="333"/>
                </a:lnTo>
                <a:lnTo>
                  <a:pt x="667" y="338"/>
                </a:lnTo>
                <a:lnTo>
                  <a:pt x="674" y="349"/>
                </a:lnTo>
                <a:lnTo>
                  <a:pt x="674" y="355"/>
                </a:lnTo>
                <a:lnTo>
                  <a:pt x="674" y="360"/>
                </a:lnTo>
                <a:lnTo>
                  <a:pt x="674" y="371"/>
                </a:lnTo>
                <a:lnTo>
                  <a:pt x="680" y="377"/>
                </a:lnTo>
                <a:lnTo>
                  <a:pt x="680" y="387"/>
                </a:lnTo>
                <a:lnTo>
                  <a:pt x="680" y="393"/>
                </a:lnTo>
                <a:lnTo>
                  <a:pt x="687" y="404"/>
                </a:lnTo>
                <a:lnTo>
                  <a:pt x="687" y="409"/>
                </a:lnTo>
                <a:lnTo>
                  <a:pt x="687" y="415"/>
                </a:lnTo>
                <a:lnTo>
                  <a:pt x="687" y="426"/>
                </a:lnTo>
                <a:lnTo>
                  <a:pt x="687" y="436"/>
                </a:lnTo>
                <a:lnTo>
                  <a:pt x="687" y="442"/>
                </a:lnTo>
                <a:lnTo>
                  <a:pt x="687" y="453"/>
                </a:lnTo>
                <a:lnTo>
                  <a:pt x="693" y="458"/>
                </a:lnTo>
                <a:lnTo>
                  <a:pt x="693" y="469"/>
                </a:lnTo>
                <a:lnTo>
                  <a:pt x="693" y="480"/>
                </a:lnTo>
                <a:lnTo>
                  <a:pt x="693" y="486"/>
                </a:lnTo>
                <a:lnTo>
                  <a:pt x="693" y="491"/>
                </a:lnTo>
                <a:lnTo>
                  <a:pt x="700" y="502"/>
                </a:lnTo>
                <a:lnTo>
                  <a:pt x="700" y="513"/>
                </a:lnTo>
                <a:lnTo>
                  <a:pt x="700" y="518"/>
                </a:lnTo>
                <a:lnTo>
                  <a:pt x="700" y="524"/>
                </a:lnTo>
                <a:lnTo>
                  <a:pt x="700" y="535"/>
                </a:lnTo>
                <a:lnTo>
                  <a:pt x="707" y="540"/>
                </a:lnTo>
                <a:lnTo>
                  <a:pt x="713" y="546"/>
                </a:lnTo>
                <a:lnTo>
                  <a:pt x="713" y="551"/>
                </a:lnTo>
                <a:lnTo>
                  <a:pt x="713" y="556"/>
                </a:lnTo>
                <a:lnTo>
                  <a:pt x="720" y="562"/>
                </a:lnTo>
                <a:lnTo>
                  <a:pt x="726" y="567"/>
                </a:lnTo>
                <a:lnTo>
                  <a:pt x="726" y="573"/>
                </a:lnTo>
                <a:lnTo>
                  <a:pt x="739" y="578"/>
                </a:lnTo>
                <a:lnTo>
                  <a:pt x="739" y="584"/>
                </a:lnTo>
                <a:lnTo>
                  <a:pt x="746" y="589"/>
                </a:lnTo>
                <a:lnTo>
                  <a:pt x="752" y="589"/>
                </a:lnTo>
                <a:lnTo>
                  <a:pt x="759" y="595"/>
                </a:lnTo>
                <a:lnTo>
                  <a:pt x="765" y="600"/>
                </a:lnTo>
                <a:lnTo>
                  <a:pt x="772" y="605"/>
                </a:lnTo>
                <a:lnTo>
                  <a:pt x="778" y="605"/>
                </a:lnTo>
                <a:lnTo>
                  <a:pt x="785" y="605"/>
                </a:lnTo>
                <a:lnTo>
                  <a:pt x="792" y="611"/>
                </a:lnTo>
                <a:lnTo>
                  <a:pt x="798" y="611"/>
                </a:lnTo>
                <a:lnTo>
                  <a:pt x="805" y="611"/>
                </a:lnTo>
                <a:lnTo>
                  <a:pt x="811" y="616"/>
                </a:lnTo>
                <a:lnTo>
                  <a:pt x="818" y="616"/>
                </a:lnTo>
                <a:lnTo>
                  <a:pt x="824" y="616"/>
                </a:lnTo>
                <a:lnTo>
                  <a:pt x="831" y="616"/>
                </a:lnTo>
                <a:lnTo>
                  <a:pt x="837" y="616"/>
                </a:lnTo>
                <a:lnTo>
                  <a:pt x="844" y="616"/>
                </a:lnTo>
                <a:lnTo>
                  <a:pt x="850" y="616"/>
                </a:lnTo>
                <a:lnTo>
                  <a:pt x="857" y="616"/>
                </a:lnTo>
                <a:lnTo>
                  <a:pt x="870" y="611"/>
                </a:lnTo>
                <a:lnTo>
                  <a:pt x="883" y="611"/>
                </a:lnTo>
                <a:lnTo>
                  <a:pt x="883" y="605"/>
                </a:lnTo>
                <a:lnTo>
                  <a:pt x="890" y="605"/>
                </a:lnTo>
                <a:lnTo>
                  <a:pt x="896" y="605"/>
                </a:lnTo>
                <a:lnTo>
                  <a:pt x="903" y="600"/>
                </a:lnTo>
                <a:lnTo>
                  <a:pt x="909" y="600"/>
                </a:lnTo>
                <a:lnTo>
                  <a:pt x="909" y="595"/>
                </a:lnTo>
                <a:lnTo>
                  <a:pt x="916" y="589"/>
                </a:lnTo>
                <a:lnTo>
                  <a:pt x="922" y="589"/>
                </a:lnTo>
                <a:lnTo>
                  <a:pt x="922" y="584"/>
                </a:lnTo>
                <a:lnTo>
                  <a:pt x="929" y="578"/>
                </a:lnTo>
                <a:lnTo>
                  <a:pt x="935" y="578"/>
                </a:lnTo>
                <a:lnTo>
                  <a:pt x="935" y="573"/>
                </a:lnTo>
                <a:lnTo>
                  <a:pt x="935" y="567"/>
                </a:lnTo>
                <a:lnTo>
                  <a:pt x="942" y="562"/>
                </a:lnTo>
                <a:lnTo>
                  <a:pt x="942" y="556"/>
                </a:lnTo>
                <a:lnTo>
                  <a:pt x="949" y="556"/>
                </a:lnTo>
                <a:lnTo>
                  <a:pt x="949" y="546"/>
                </a:lnTo>
                <a:lnTo>
                  <a:pt x="949" y="540"/>
                </a:lnTo>
                <a:lnTo>
                  <a:pt x="949" y="535"/>
                </a:lnTo>
                <a:lnTo>
                  <a:pt x="949" y="529"/>
                </a:lnTo>
                <a:lnTo>
                  <a:pt x="955" y="524"/>
                </a:lnTo>
                <a:lnTo>
                  <a:pt x="955" y="518"/>
                </a:lnTo>
                <a:lnTo>
                  <a:pt x="955" y="513"/>
                </a:lnTo>
                <a:lnTo>
                  <a:pt x="955" y="502"/>
                </a:lnTo>
                <a:lnTo>
                  <a:pt x="955" y="496"/>
                </a:lnTo>
                <a:lnTo>
                  <a:pt x="955" y="491"/>
                </a:lnTo>
                <a:lnTo>
                  <a:pt x="955" y="480"/>
                </a:lnTo>
                <a:lnTo>
                  <a:pt x="955" y="475"/>
                </a:lnTo>
                <a:lnTo>
                  <a:pt x="955" y="469"/>
                </a:lnTo>
                <a:lnTo>
                  <a:pt x="955" y="458"/>
                </a:lnTo>
                <a:lnTo>
                  <a:pt x="955" y="453"/>
                </a:lnTo>
                <a:lnTo>
                  <a:pt x="955" y="442"/>
                </a:lnTo>
                <a:lnTo>
                  <a:pt x="955" y="436"/>
                </a:lnTo>
                <a:lnTo>
                  <a:pt x="955" y="431"/>
                </a:lnTo>
                <a:lnTo>
                  <a:pt x="955" y="426"/>
                </a:lnTo>
                <a:lnTo>
                  <a:pt x="955" y="415"/>
                </a:lnTo>
                <a:lnTo>
                  <a:pt x="955" y="409"/>
                </a:lnTo>
                <a:lnTo>
                  <a:pt x="955" y="404"/>
                </a:lnTo>
                <a:lnTo>
                  <a:pt x="955" y="393"/>
                </a:lnTo>
                <a:lnTo>
                  <a:pt x="955" y="387"/>
                </a:lnTo>
                <a:lnTo>
                  <a:pt x="955" y="382"/>
                </a:lnTo>
                <a:lnTo>
                  <a:pt x="955" y="371"/>
                </a:lnTo>
                <a:lnTo>
                  <a:pt x="955" y="366"/>
                </a:lnTo>
                <a:lnTo>
                  <a:pt x="955" y="360"/>
                </a:lnTo>
                <a:lnTo>
                  <a:pt x="955" y="355"/>
                </a:lnTo>
                <a:lnTo>
                  <a:pt x="955" y="349"/>
                </a:lnTo>
                <a:lnTo>
                  <a:pt x="955" y="338"/>
                </a:lnTo>
                <a:lnTo>
                  <a:pt x="955" y="327"/>
                </a:lnTo>
                <a:lnTo>
                  <a:pt x="955" y="322"/>
                </a:lnTo>
                <a:lnTo>
                  <a:pt x="955" y="311"/>
                </a:lnTo>
                <a:lnTo>
                  <a:pt x="955" y="300"/>
                </a:lnTo>
                <a:lnTo>
                  <a:pt x="955" y="289"/>
                </a:lnTo>
                <a:lnTo>
                  <a:pt x="955" y="278"/>
                </a:lnTo>
                <a:lnTo>
                  <a:pt x="955" y="267"/>
                </a:lnTo>
                <a:lnTo>
                  <a:pt x="955" y="257"/>
                </a:lnTo>
                <a:lnTo>
                  <a:pt x="955" y="240"/>
                </a:lnTo>
                <a:lnTo>
                  <a:pt x="955" y="229"/>
                </a:lnTo>
                <a:lnTo>
                  <a:pt x="949" y="213"/>
                </a:lnTo>
                <a:lnTo>
                  <a:pt x="949" y="197"/>
                </a:lnTo>
                <a:lnTo>
                  <a:pt x="949" y="180"/>
                </a:lnTo>
                <a:lnTo>
                  <a:pt x="949" y="169"/>
                </a:lnTo>
                <a:lnTo>
                  <a:pt x="949" y="153"/>
                </a:lnTo>
                <a:lnTo>
                  <a:pt x="949" y="142"/>
                </a:lnTo>
                <a:lnTo>
                  <a:pt x="949" y="131"/>
                </a:lnTo>
                <a:lnTo>
                  <a:pt x="949" y="115"/>
                </a:lnTo>
                <a:lnTo>
                  <a:pt x="949" y="104"/>
                </a:lnTo>
                <a:lnTo>
                  <a:pt x="949" y="93"/>
                </a:lnTo>
                <a:lnTo>
                  <a:pt x="942" y="88"/>
                </a:lnTo>
                <a:lnTo>
                  <a:pt x="942" y="77"/>
                </a:lnTo>
                <a:lnTo>
                  <a:pt x="942" y="66"/>
                </a:lnTo>
                <a:lnTo>
                  <a:pt x="942" y="60"/>
                </a:lnTo>
                <a:lnTo>
                  <a:pt x="942" y="55"/>
                </a:lnTo>
                <a:lnTo>
                  <a:pt x="942" y="44"/>
                </a:lnTo>
                <a:lnTo>
                  <a:pt x="942" y="39"/>
                </a:lnTo>
                <a:lnTo>
                  <a:pt x="942" y="28"/>
                </a:lnTo>
                <a:lnTo>
                  <a:pt x="942" y="22"/>
                </a:lnTo>
                <a:lnTo>
                  <a:pt x="942" y="17"/>
                </a:lnTo>
                <a:lnTo>
                  <a:pt x="942" y="11"/>
                </a:lnTo>
                <a:lnTo>
                  <a:pt x="942" y="6"/>
                </a:lnTo>
                <a:lnTo>
                  <a:pt x="942" y="0"/>
                </a:lnTo>
                <a:lnTo>
                  <a:pt x="39" y="6"/>
                </a:lnTo>
                <a:close/>
              </a:path>
            </a:pathLst>
          </a:custGeom>
          <a:solidFill>
            <a:srgbClr val="FDA4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397" name="Freeform 15"/>
          <p:cNvSpPr>
            <a:spLocks/>
          </p:cNvSpPr>
          <p:nvPr/>
        </p:nvSpPr>
        <p:spPr bwMode="auto">
          <a:xfrm>
            <a:off x="5141913" y="2611438"/>
            <a:ext cx="1516062" cy="1541462"/>
          </a:xfrm>
          <a:custGeom>
            <a:avLst/>
            <a:gdLst>
              <a:gd name="T0" fmla="*/ 2147483646 w 955"/>
              <a:gd name="T1" fmla="*/ 2147483646 h 971"/>
              <a:gd name="T2" fmla="*/ 2147483646 w 955"/>
              <a:gd name="T3" fmla="*/ 2147483646 h 971"/>
              <a:gd name="T4" fmla="*/ 2147483646 w 955"/>
              <a:gd name="T5" fmla="*/ 2147483646 h 971"/>
              <a:gd name="T6" fmla="*/ 2147483646 w 955"/>
              <a:gd name="T7" fmla="*/ 2147483646 h 971"/>
              <a:gd name="T8" fmla="*/ 2147483646 w 955"/>
              <a:gd name="T9" fmla="*/ 2147483646 h 971"/>
              <a:gd name="T10" fmla="*/ 2147483646 w 955"/>
              <a:gd name="T11" fmla="*/ 2147483646 h 971"/>
              <a:gd name="T12" fmla="*/ 0 w 955"/>
              <a:gd name="T13" fmla="*/ 2147483646 h 971"/>
              <a:gd name="T14" fmla="*/ 0 w 955"/>
              <a:gd name="T15" fmla="*/ 2147483646 h 971"/>
              <a:gd name="T16" fmla="*/ 2147483646 w 955"/>
              <a:gd name="T17" fmla="*/ 2147483646 h 971"/>
              <a:gd name="T18" fmla="*/ 2147483646 w 955"/>
              <a:gd name="T19" fmla="*/ 2147483646 h 971"/>
              <a:gd name="T20" fmla="*/ 2147483646 w 955"/>
              <a:gd name="T21" fmla="*/ 2147483646 h 971"/>
              <a:gd name="T22" fmla="*/ 2147483646 w 955"/>
              <a:gd name="T23" fmla="*/ 2147483646 h 971"/>
              <a:gd name="T24" fmla="*/ 2147483646 w 955"/>
              <a:gd name="T25" fmla="*/ 2147483646 h 971"/>
              <a:gd name="T26" fmla="*/ 2147483646 w 955"/>
              <a:gd name="T27" fmla="*/ 2147483646 h 971"/>
              <a:gd name="T28" fmla="*/ 2147483646 w 955"/>
              <a:gd name="T29" fmla="*/ 2147483646 h 971"/>
              <a:gd name="T30" fmla="*/ 2147483646 w 955"/>
              <a:gd name="T31" fmla="*/ 2147483646 h 971"/>
              <a:gd name="T32" fmla="*/ 2147483646 w 955"/>
              <a:gd name="T33" fmla="*/ 2147483646 h 971"/>
              <a:gd name="T34" fmla="*/ 2147483646 w 955"/>
              <a:gd name="T35" fmla="*/ 2147483646 h 971"/>
              <a:gd name="T36" fmla="*/ 2147483646 w 955"/>
              <a:gd name="T37" fmla="*/ 2147483646 h 971"/>
              <a:gd name="T38" fmla="*/ 2147483646 w 955"/>
              <a:gd name="T39" fmla="*/ 2147483646 h 971"/>
              <a:gd name="T40" fmla="*/ 2147483646 w 955"/>
              <a:gd name="T41" fmla="*/ 2147483646 h 971"/>
              <a:gd name="T42" fmla="*/ 2147483646 w 955"/>
              <a:gd name="T43" fmla="*/ 2147483646 h 971"/>
              <a:gd name="T44" fmla="*/ 2147483646 w 955"/>
              <a:gd name="T45" fmla="*/ 2147483646 h 971"/>
              <a:gd name="T46" fmla="*/ 2147483646 w 955"/>
              <a:gd name="T47" fmla="*/ 2147483646 h 971"/>
              <a:gd name="T48" fmla="*/ 2147483646 w 955"/>
              <a:gd name="T49" fmla="*/ 2147483646 h 971"/>
              <a:gd name="T50" fmla="*/ 2147483646 w 955"/>
              <a:gd name="T51" fmla="*/ 2147483646 h 971"/>
              <a:gd name="T52" fmla="*/ 2147483646 w 955"/>
              <a:gd name="T53" fmla="*/ 2147483646 h 971"/>
              <a:gd name="T54" fmla="*/ 2147483646 w 955"/>
              <a:gd name="T55" fmla="*/ 2147483646 h 971"/>
              <a:gd name="T56" fmla="*/ 2147483646 w 955"/>
              <a:gd name="T57" fmla="*/ 2147483646 h 971"/>
              <a:gd name="T58" fmla="*/ 2147483646 w 955"/>
              <a:gd name="T59" fmla="*/ 2147483646 h 971"/>
              <a:gd name="T60" fmla="*/ 2147483646 w 955"/>
              <a:gd name="T61" fmla="*/ 2147483646 h 971"/>
              <a:gd name="T62" fmla="*/ 2147483646 w 955"/>
              <a:gd name="T63" fmla="*/ 2147483646 h 971"/>
              <a:gd name="T64" fmla="*/ 2147483646 w 955"/>
              <a:gd name="T65" fmla="*/ 2147483646 h 971"/>
              <a:gd name="T66" fmla="*/ 2147483646 w 955"/>
              <a:gd name="T67" fmla="*/ 2147483646 h 971"/>
              <a:gd name="T68" fmla="*/ 2147483646 w 955"/>
              <a:gd name="T69" fmla="*/ 2147483646 h 971"/>
              <a:gd name="T70" fmla="*/ 2147483646 w 955"/>
              <a:gd name="T71" fmla="*/ 2147483646 h 971"/>
              <a:gd name="T72" fmla="*/ 2147483646 w 955"/>
              <a:gd name="T73" fmla="*/ 2147483646 h 971"/>
              <a:gd name="T74" fmla="*/ 2147483646 w 955"/>
              <a:gd name="T75" fmla="*/ 2147483646 h 971"/>
              <a:gd name="T76" fmla="*/ 2147483646 w 955"/>
              <a:gd name="T77" fmla="*/ 2147483646 h 971"/>
              <a:gd name="T78" fmla="*/ 2147483646 w 955"/>
              <a:gd name="T79" fmla="*/ 2147483646 h 971"/>
              <a:gd name="T80" fmla="*/ 2147483646 w 955"/>
              <a:gd name="T81" fmla="*/ 2147483646 h 971"/>
              <a:gd name="T82" fmla="*/ 2147483646 w 955"/>
              <a:gd name="T83" fmla="*/ 2147483646 h 971"/>
              <a:gd name="T84" fmla="*/ 2147483646 w 955"/>
              <a:gd name="T85" fmla="*/ 2147483646 h 971"/>
              <a:gd name="T86" fmla="*/ 2147483646 w 955"/>
              <a:gd name="T87" fmla="*/ 2147483646 h 971"/>
              <a:gd name="T88" fmla="*/ 2147483646 w 955"/>
              <a:gd name="T89" fmla="*/ 2147483646 h 971"/>
              <a:gd name="T90" fmla="*/ 2147483646 w 955"/>
              <a:gd name="T91" fmla="*/ 2147483646 h 971"/>
              <a:gd name="T92" fmla="*/ 2147483646 w 955"/>
              <a:gd name="T93" fmla="*/ 2147483646 h 971"/>
              <a:gd name="T94" fmla="*/ 2147483646 w 955"/>
              <a:gd name="T95" fmla="*/ 2147483646 h 971"/>
              <a:gd name="T96" fmla="*/ 2147483646 w 955"/>
              <a:gd name="T97" fmla="*/ 2147483646 h 971"/>
              <a:gd name="T98" fmla="*/ 2147483646 w 955"/>
              <a:gd name="T99" fmla="*/ 2147483646 h 971"/>
              <a:gd name="T100" fmla="*/ 2147483646 w 955"/>
              <a:gd name="T101" fmla="*/ 2147483646 h 971"/>
              <a:gd name="T102" fmla="*/ 2147483646 w 955"/>
              <a:gd name="T103" fmla="*/ 2147483646 h 971"/>
              <a:gd name="T104" fmla="*/ 2147483646 w 955"/>
              <a:gd name="T105" fmla="*/ 2147483646 h 971"/>
              <a:gd name="T106" fmla="*/ 2147483646 w 955"/>
              <a:gd name="T107" fmla="*/ 2147483646 h 971"/>
              <a:gd name="T108" fmla="*/ 2147483646 w 955"/>
              <a:gd name="T109" fmla="*/ 2147483646 h 971"/>
              <a:gd name="T110" fmla="*/ 2147483646 w 955"/>
              <a:gd name="T111" fmla="*/ 2147483646 h 97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55"/>
              <a:gd name="T169" fmla="*/ 0 h 971"/>
              <a:gd name="T170" fmla="*/ 955 w 955"/>
              <a:gd name="T171" fmla="*/ 971 h 97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55" h="971">
                <a:moveTo>
                  <a:pt x="39" y="6"/>
                </a:moveTo>
                <a:lnTo>
                  <a:pt x="39" y="11"/>
                </a:lnTo>
                <a:lnTo>
                  <a:pt x="39" y="33"/>
                </a:lnTo>
                <a:lnTo>
                  <a:pt x="39" y="49"/>
                </a:lnTo>
                <a:lnTo>
                  <a:pt x="39" y="71"/>
                </a:lnTo>
                <a:lnTo>
                  <a:pt x="39" y="88"/>
                </a:lnTo>
                <a:lnTo>
                  <a:pt x="39" y="104"/>
                </a:lnTo>
                <a:lnTo>
                  <a:pt x="39" y="120"/>
                </a:lnTo>
                <a:lnTo>
                  <a:pt x="39" y="137"/>
                </a:lnTo>
                <a:lnTo>
                  <a:pt x="39" y="153"/>
                </a:lnTo>
                <a:lnTo>
                  <a:pt x="39" y="169"/>
                </a:lnTo>
                <a:lnTo>
                  <a:pt x="39" y="180"/>
                </a:lnTo>
                <a:lnTo>
                  <a:pt x="39" y="197"/>
                </a:lnTo>
                <a:lnTo>
                  <a:pt x="39" y="208"/>
                </a:lnTo>
                <a:lnTo>
                  <a:pt x="39" y="224"/>
                </a:lnTo>
                <a:lnTo>
                  <a:pt x="39" y="235"/>
                </a:lnTo>
                <a:lnTo>
                  <a:pt x="39" y="246"/>
                </a:lnTo>
                <a:lnTo>
                  <a:pt x="39" y="257"/>
                </a:lnTo>
                <a:lnTo>
                  <a:pt x="39" y="267"/>
                </a:lnTo>
                <a:lnTo>
                  <a:pt x="39" y="278"/>
                </a:lnTo>
                <a:lnTo>
                  <a:pt x="39" y="295"/>
                </a:lnTo>
                <a:lnTo>
                  <a:pt x="39" y="306"/>
                </a:lnTo>
                <a:lnTo>
                  <a:pt x="39" y="317"/>
                </a:lnTo>
                <a:lnTo>
                  <a:pt x="39" y="327"/>
                </a:lnTo>
                <a:lnTo>
                  <a:pt x="39" y="344"/>
                </a:lnTo>
                <a:lnTo>
                  <a:pt x="39" y="355"/>
                </a:lnTo>
                <a:lnTo>
                  <a:pt x="39" y="366"/>
                </a:lnTo>
                <a:lnTo>
                  <a:pt x="33" y="382"/>
                </a:lnTo>
                <a:lnTo>
                  <a:pt x="33" y="393"/>
                </a:lnTo>
                <a:lnTo>
                  <a:pt x="26" y="404"/>
                </a:lnTo>
                <a:lnTo>
                  <a:pt x="26" y="420"/>
                </a:lnTo>
                <a:lnTo>
                  <a:pt x="26" y="436"/>
                </a:lnTo>
                <a:lnTo>
                  <a:pt x="20" y="447"/>
                </a:lnTo>
                <a:lnTo>
                  <a:pt x="20" y="458"/>
                </a:lnTo>
                <a:lnTo>
                  <a:pt x="13" y="475"/>
                </a:lnTo>
                <a:lnTo>
                  <a:pt x="13" y="491"/>
                </a:lnTo>
                <a:lnTo>
                  <a:pt x="13" y="502"/>
                </a:lnTo>
                <a:lnTo>
                  <a:pt x="7" y="518"/>
                </a:lnTo>
                <a:lnTo>
                  <a:pt x="7" y="529"/>
                </a:lnTo>
                <a:lnTo>
                  <a:pt x="0" y="540"/>
                </a:lnTo>
                <a:lnTo>
                  <a:pt x="0" y="556"/>
                </a:lnTo>
                <a:lnTo>
                  <a:pt x="0" y="567"/>
                </a:lnTo>
                <a:lnTo>
                  <a:pt x="0" y="578"/>
                </a:lnTo>
                <a:lnTo>
                  <a:pt x="0" y="589"/>
                </a:lnTo>
                <a:lnTo>
                  <a:pt x="0" y="605"/>
                </a:lnTo>
                <a:lnTo>
                  <a:pt x="0" y="616"/>
                </a:lnTo>
                <a:lnTo>
                  <a:pt x="0" y="627"/>
                </a:lnTo>
                <a:lnTo>
                  <a:pt x="0" y="638"/>
                </a:lnTo>
                <a:lnTo>
                  <a:pt x="0" y="649"/>
                </a:lnTo>
                <a:lnTo>
                  <a:pt x="0" y="660"/>
                </a:lnTo>
                <a:lnTo>
                  <a:pt x="0" y="671"/>
                </a:lnTo>
                <a:lnTo>
                  <a:pt x="7" y="687"/>
                </a:lnTo>
                <a:lnTo>
                  <a:pt x="7" y="698"/>
                </a:lnTo>
                <a:lnTo>
                  <a:pt x="7" y="709"/>
                </a:lnTo>
                <a:lnTo>
                  <a:pt x="13" y="720"/>
                </a:lnTo>
                <a:lnTo>
                  <a:pt x="13" y="731"/>
                </a:lnTo>
                <a:lnTo>
                  <a:pt x="13" y="742"/>
                </a:lnTo>
                <a:lnTo>
                  <a:pt x="13" y="753"/>
                </a:lnTo>
                <a:lnTo>
                  <a:pt x="13" y="769"/>
                </a:lnTo>
                <a:lnTo>
                  <a:pt x="20" y="780"/>
                </a:lnTo>
                <a:lnTo>
                  <a:pt x="20" y="796"/>
                </a:lnTo>
                <a:lnTo>
                  <a:pt x="26" y="807"/>
                </a:lnTo>
                <a:lnTo>
                  <a:pt x="26" y="824"/>
                </a:lnTo>
                <a:lnTo>
                  <a:pt x="26" y="834"/>
                </a:lnTo>
                <a:lnTo>
                  <a:pt x="33" y="851"/>
                </a:lnTo>
                <a:lnTo>
                  <a:pt x="33" y="862"/>
                </a:lnTo>
                <a:lnTo>
                  <a:pt x="39" y="878"/>
                </a:lnTo>
                <a:lnTo>
                  <a:pt x="39" y="889"/>
                </a:lnTo>
                <a:lnTo>
                  <a:pt x="39" y="900"/>
                </a:lnTo>
                <a:lnTo>
                  <a:pt x="46" y="911"/>
                </a:lnTo>
                <a:lnTo>
                  <a:pt x="52" y="922"/>
                </a:lnTo>
                <a:lnTo>
                  <a:pt x="52" y="927"/>
                </a:lnTo>
                <a:lnTo>
                  <a:pt x="59" y="938"/>
                </a:lnTo>
                <a:lnTo>
                  <a:pt x="66" y="949"/>
                </a:lnTo>
                <a:lnTo>
                  <a:pt x="66" y="954"/>
                </a:lnTo>
                <a:lnTo>
                  <a:pt x="72" y="960"/>
                </a:lnTo>
                <a:lnTo>
                  <a:pt x="79" y="960"/>
                </a:lnTo>
                <a:lnTo>
                  <a:pt x="79" y="965"/>
                </a:lnTo>
                <a:lnTo>
                  <a:pt x="85" y="971"/>
                </a:lnTo>
                <a:lnTo>
                  <a:pt x="92" y="971"/>
                </a:lnTo>
                <a:lnTo>
                  <a:pt x="98" y="971"/>
                </a:lnTo>
                <a:lnTo>
                  <a:pt x="105" y="971"/>
                </a:lnTo>
                <a:lnTo>
                  <a:pt x="118" y="971"/>
                </a:lnTo>
                <a:lnTo>
                  <a:pt x="124" y="971"/>
                </a:lnTo>
                <a:lnTo>
                  <a:pt x="131" y="971"/>
                </a:lnTo>
                <a:lnTo>
                  <a:pt x="144" y="971"/>
                </a:lnTo>
                <a:lnTo>
                  <a:pt x="151" y="971"/>
                </a:lnTo>
                <a:lnTo>
                  <a:pt x="157" y="965"/>
                </a:lnTo>
                <a:lnTo>
                  <a:pt x="164" y="965"/>
                </a:lnTo>
                <a:lnTo>
                  <a:pt x="170" y="965"/>
                </a:lnTo>
                <a:lnTo>
                  <a:pt x="170" y="960"/>
                </a:lnTo>
                <a:lnTo>
                  <a:pt x="177" y="960"/>
                </a:lnTo>
                <a:lnTo>
                  <a:pt x="183" y="954"/>
                </a:lnTo>
                <a:lnTo>
                  <a:pt x="190" y="949"/>
                </a:lnTo>
                <a:lnTo>
                  <a:pt x="196" y="949"/>
                </a:lnTo>
                <a:lnTo>
                  <a:pt x="203" y="943"/>
                </a:lnTo>
                <a:lnTo>
                  <a:pt x="209" y="943"/>
                </a:lnTo>
                <a:lnTo>
                  <a:pt x="216" y="938"/>
                </a:lnTo>
                <a:lnTo>
                  <a:pt x="223" y="933"/>
                </a:lnTo>
                <a:lnTo>
                  <a:pt x="229" y="933"/>
                </a:lnTo>
                <a:lnTo>
                  <a:pt x="236" y="927"/>
                </a:lnTo>
                <a:lnTo>
                  <a:pt x="242" y="927"/>
                </a:lnTo>
                <a:lnTo>
                  <a:pt x="242" y="922"/>
                </a:lnTo>
                <a:lnTo>
                  <a:pt x="249" y="922"/>
                </a:lnTo>
                <a:lnTo>
                  <a:pt x="249" y="916"/>
                </a:lnTo>
                <a:lnTo>
                  <a:pt x="255" y="916"/>
                </a:lnTo>
                <a:lnTo>
                  <a:pt x="255" y="911"/>
                </a:lnTo>
                <a:lnTo>
                  <a:pt x="262" y="911"/>
                </a:lnTo>
                <a:lnTo>
                  <a:pt x="262" y="905"/>
                </a:lnTo>
                <a:lnTo>
                  <a:pt x="262" y="900"/>
                </a:lnTo>
                <a:lnTo>
                  <a:pt x="262" y="889"/>
                </a:lnTo>
                <a:lnTo>
                  <a:pt x="268" y="884"/>
                </a:lnTo>
                <a:lnTo>
                  <a:pt x="268" y="878"/>
                </a:lnTo>
                <a:lnTo>
                  <a:pt x="275" y="873"/>
                </a:lnTo>
                <a:lnTo>
                  <a:pt x="275" y="867"/>
                </a:lnTo>
                <a:lnTo>
                  <a:pt x="275" y="862"/>
                </a:lnTo>
                <a:lnTo>
                  <a:pt x="275" y="856"/>
                </a:lnTo>
                <a:lnTo>
                  <a:pt x="275" y="845"/>
                </a:lnTo>
                <a:lnTo>
                  <a:pt x="275" y="834"/>
                </a:lnTo>
                <a:lnTo>
                  <a:pt x="275" y="829"/>
                </a:lnTo>
                <a:lnTo>
                  <a:pt x="281" y="818"/>
                </a:lnTo>
                <a:lnTo>
                  <a:pt x="281" y="813"/>
                </a:lnTo>
                <a:lnTo>
                  <a:pt x="281" y="802"/>
                </a:lnTo>
                <a:lnTo>
                  <a:pt x="281" y="791"/>
                </a:lnTo>
                <a:lnTo>
                  <a:pt x="281" y="780"/>
                </a:lnTo>
                <a:lnTo>
                  <a:pt x="281" y="774"/>
                </a:lnTo>
                <a:lnTo>
                  <a:pt x="281" y="758"/>
                </a:lnTo>
                <a:lnTo>
                  <a:pt x="281" y="753"/>
                </a:lnTo>
                <a:lnTo>
                  <a:pt x="281" y="742"/>
                </a:lnTo>
                <a:lnTo>
                  <a:pt x="281" y="731"/>
                </a:lnTo>
                <a:lnTo>
                  <a:pt x="275" y="715"/>
                </a:lnTo>
                <a:lnTo>
                  <a:pt x="275" y="704"/>
                </a:lnTo>
                <a:lnTo>
                  <a:pt x="275" y="693"/>
                </a:lnTo>
                <a:lnTo>
                  <a:pt x="275" y="682"/>
                </a:lnTo>
                <a:lnTo>
                  <a:pt x="275" y="665"/>
                </a:lnTo>
                <a:lnTo>
                  <a:pt x="275" y="655"/>
                </a:lnTo>
                <a:lnTo>
                  <a:pt x="275" y="644"/>
                </a:lnTo>
                <a:lnTo>
                  <a:pt x="275" y="627"/>
                </a:lnTo>
                <a:lnTo>
                  <a:pt x="281" y="611"/>
                </a:lnTo>
                <a:lnTo>
                  <a:pt x="281" y="595"/>
                </a:lnTo>
                <a:lnTo>
                  <a:pt x="288" y="578"/>
                </a:lnTo>
                <a:lnTo>
                  <a:pt x="288" y="562"/>
                </a:lnTo>
                <a:lnTo>
                  <a:pt x="288" y="546"/>
                </a:lnTo>
                <a:lnTo>
                  <a:pt x="294" y="529"/>
                </a:lnTo>
                <a:lnTo>
                  <a:pt x="301" y="513"/>
                </a:lnTo>
                <a:lnTo>
                  <a:pt x="301" y="491"/>
                </a:lnTo>
                <a:lnTo>
                  <a:pt x="308" y="475"/>
                </a:lnTo>
                <a:lnTo>
                  <a:pt x="314" y="453"/>
                </a:lnTo>
                <a:lnTo>
                  <a:pt x="321" y="436"/>
                </a:lnTo>
                <a:lnTo>
                  <a:pt x="327" y="415"/>
                </a:lnTo>
                <a:lnTo>
                  <a:pt x="334" y="398"/>
                </a:lnTo>
                <a:lnTo>
                  <a:pt x="340" y="382"/>
                </a:lnTo>
                <a:lnTo>
                  <a:pt x="347" y="366"/>
                </a:lnTo>
                <a:lnTo>
                  <a:pt x="353" y="355"/>
                </a:lnTo>
                <a:lnTo>
                  <a:pt x="360" y="338"/>
                </a:lnTo>
                <a:lnTo>
                  <a:pt x="366" y="327"/>
                </a:lnTo>
                <a:lnTo>
                  <a:pt x="373" y="317"/>
                </a:lnTo>
                <a:lnTo>
                  <a:pt x="380" y="306"/>
                </a:lnTo>
                <a:lnTo>
                  <a:pt x="386" y="295"/>
                </a:lnTo>
                <a:lnTo>
                  <a:pt x="393" y="284"/>
                </a:lnTo>
                <a:lnTo>
                  <a:pt x="399" y="278"/>
                </a:lnTo>
                <a:lnTo>
                  <a:pt x="406" y="273"/>
                </a:lnTo>
                <a:lnTo>
                  <a:pt x="412" y="267"/>
                </a:lnTo>
                <a:lnTo>
                  <a:pt x="419" y="262"/>
                </a:lnTo>
                <a:lnTo>
                  <a:pt x="425" y="257"/>
                </a:lnTo>
                <a:lnTo>
                  <a:pt x="432" y="257"/>
                </a:lnTo>
                <a:lnTo>
                  <a:pt x="438" y="251"/>
                </a:lnTo>
                <a:lnTo>
                  <a:pt x="445" y="251"/>
                </a:lnTo>
                <a:lnTo>
                  <a:pt x="451" y="246"/>
                </a:lnTo>
                <a:lnTo>
                  <a:pt x="458" y="240"/>
                </a:lnTo>
                <a:lnTo>
                  <a:pt x="465" y="240"/>
                </a:lnTo>
                <a:lnTo>
                  <a:pt x="465" y="235"/>
                </a:lnTo>
                <a:lnTo>
                  <a:pt x="478" y="235"/>
                </a:lnTo>
                <a:lnTo>
                  <a:pt x="484" y="229"/>
                </a:lnTo>
                <a:lnTo>
                  <a:pt x="491" y="229"/>
                </a:lnTo>
                <a:lnTo>
                  <a:pt x="497" y="229"/>
                </a:lnTo>
                <a:lnTo>
                  <a:pt x="504" y="224"/>
                </a:lnTo>
                <a:lnTo>
                  <a:pt x="510" y="224"/>
                </a:lnTo>
                <a:lnTo>
                  <a:pt x="517" y="224"/>
                </a:lnTo>
                <a:lnTo>
                  <a:pt x="523" y="224"/>
                </a:lnTo>
                <a:lnTo>
                  <a:pt x="530" y="224"/>
                </a:lnTo>
                <a:lnTo>
                  <a:pt x="536" y="224"/>
                </a:lnTo>
                <a:lnTo>
                  <a:pt x="543" y="229"/>
                </a:lnTo>
                <a:lnTo>
                  <a:pt x="556" y="229"/>
                </a:lnTo>
                <a:lnTo>
                  <a:pt x="556" y="235"/>
                </a:lnTo>
                <a:lnTo>
                  <a:pt x="563" y="235"/>
                </a:lnTo>
                <a:lnTo>
                  <a:pt x="569" y="235"/>
                </a:lnTo>
                <a:lnTo>
                  <a:pt x="576" y="240"/>
                </a:lnTo>
                <a:lnTo>
                  <a:pt x="582" y="246"/>
                </a:lnTo>
                <a:lnTo>
                  <a:pt x="589" y="251"/>
                </a:lnTo>
                <a:lnTo>
                  <a:pt x="595" y="251"/>
                </a:lnTo>
                <a:lnTo>
                  <a:pt x="602" y="257"/>
                </a:lnTo>
                <a:lnTo>
                  <a:pt x="608" y="262"/>
                </a:lnTo>
                <a:lnTo>
                  <a:pt x="615" y="267"/>
                </a:lnTo>
                <a:lnTo>
                  <a:pt x="622" y="273"/>
                </a:lnTo>
                <a:lnTo>
                  <a:pt x="628" y="273"/>
                </a:lnTo>
                <a:lnTo>
                  <a:pt x="635" y="278"/>
                </a:lnTo>
                <a:lnTo>
                  <a:pt x="635" y="284"/>
                </a:lnTo>
                <a:lnTo>
                  <a:pt x="641" y="295"/>
                </a:lnTo>
                <a:lnTo>
                  <a:pt x="648" y="300"/>
                </a:lnTo>
                <a:lnTo>
                  <a:pt x="648" y="306"/>
                </a:lnTo>
                <a:lnTo>
                  <a:pt x="654" y="311"/>
                </a:lnTo>
                <a:lnTo>
                  <a:pt x="661" y="317"/>
                </a:lnTo>
                <a:lnTo>
                  <a:pt x="661" y="322"/>
                </a:lnTo>
                <a:lnTo>
                  <a:pt x="667" y="333"/>
                </a:lnTo>
                <a:lnTo>
                  <a:pt x="667" y="338"/>
                </a:lnTo>
                <a:lnTo>
                  <a:pt x="674" y="349"/>
                </a:lnTo>
                <a:lnTo>
                  <a:pt x="674" y="355"/>
                </a:lnTo>
                <a:lnTo>
                  <a:pt x="674" y="360"/>
                </a:lnTo>
                <a:lnTo>
                  <a:pt x="674" y="371"/>
                </a:lnTo>
                <a:lnTo>
                  <a:pt x="680" y="377"/>
                </a:lnTo>
                <a:lnTo>
                  <a:pt x="680" y="387"/>
                </a:lnTo>
                <a:lnTo>
                  <a:pt x="680" y="393"/>
                </a:lnTo>
                <a:lnTo>
                  <a:pt x="687" y="404"/>
                </a:lnTo>
                <a:lnTo>
                  <a:pt x="687" y="409"/>
                </a:lnTo>
                <a:lnTo>
                  <a:pt x="687" y="415"/>
                </a:lnTo>
                <a:lnTo>
                  <a:pt x="687" y="426"/>
                </a:lnTo>
                <a:lnTo>
                  <a:pt x="687" y="436"/>
                </a:lnTo>
                <a:lnTo>
                  <a:pt x="687" y="442"/>
                </a:lnTo>
                <a:lnTo>
                  <a:pt x="687" y="453"/>
                </a:lnTo>
                <a:lnTo>
                  <a:pt x="693" y="458"/>
                </a:lnTo>
                <a:lnTo>
                  <a:pt x="693" y="469"/>
                </a:lnTo>
                <a:lnTo>
                  <a:pt x="693" y="480"/>
                </a:lnTo>
                <a:lnTo>
                  <a:pt x="693" y="486"/>
                </a:lnTo>
                <a:lnTo>
                  <a:pt x="693" y="491"/>
                </a:lnTo>
                <a:lnTo>
                  <a:pt x="700" y="502"/>
                </a:lnTo>
                <a:lnTo>
                  <a:pt x="700" y="513"/>
                </a:lnTo>
                <a:lnTo>
                  <a:pt x="700" y="518"/>
                </a:lnTo>
                <a:lnTo>
                  <a:pt x="700" y="524"/>
                </a:lnTo>
                <a:lnTo>
                  <a:pt x="700" y="535"/>
                </a:lnTo>
                <a:lnTo>
                  <a:pt x="707" y="540"/>
                </a:lnTo>
                <a:lnTo>
                  <a:pt x="713" y="546"/>
                </a:lnTo>
                <a:lnTo>
                  <a:pt x="713" y="551"/>
                </a:lnTo>
                <a:lnTo>
                  <a:pt x="713" y="556"/>
                </a:lnTo>
                <a:lnTo>
                  <a:pt x="720" y="562"/>
                </a:lnTo>
                <a:lnTo>
                  <a:pt x="726" y="567"/>
                </a:lnTo>
                <a:lnTo>
                  <a:pt x="726" y="573"/>
                </a:lnTo>
                <a:lnTo>
                  <a:pt x="739" y="578"/>
                </a:lnTo>
                <a:lnTo>
                  <a:pt x="739" y="584"/>
                </a:lnTo>
                <a:lnTo>
                  <a:pt x="746" y="589"/>
                </a:lnTo>
                <a:lnTo>
                  <a:pt x="752" y="589"/>
                </a:lnTo>
                <a:lnTo>
                  <a:pt x="759" y="595"/>
                </a:lnTo>
                <a:lnTo>
                  <a:pt x="765" y="600"/>
                </a:lnTo>
                <a:lnTo>
                  <a:pt x="772" y="605"/>
                </a:lnTo>
                <a:lnTo>
                  <a:pt x="778" y="605"/>
                </a:lnTo>
                <a:lnTo>
                  <a:pt x="785" y="605"/>
                </a:lnTo>
                <a:lnTo>
                  <a:pt x="792" y="611"/>
                </a:lnTo>
                <a:lnTo>
                  <a:pt x="798" y="611"/>
                </a:lnTo>
                <a:lnTo>
                  <a:pt x="805" y="611"/>
                </a:lnTo>
                <a:lnTo>
                  <a:pt x="811" y="616"/>
                </a:lnTo>
                <a:lnTo>
                  <a:pt x="818" y="616"/>
                </a:lnTo>
                <a:lnTo>
                  <a:pt x="824" y="616"/>
                </a:lnTo>
                <a:lnTo>
                  <a:pt x="831" y="616"/>
                </a:lnTo>
                <a:lnTo>
                  <a:pt x="837" y="616"/>
                </a:lnTo>
                <a:lnTo>
                  <a:pt x="844" y="616"/>
                </a:lnTo>
                <a:lnTo>
                  <a:pt x="850" y="616"/>
                </a:lnTo>
                <a:lnTo>
                  <a:pt x="857" y="616"/>
                </a:lnTo>
                <a:lnTo>
                  <a:pt x="870" y="611"/>
                </a:lnTo>
                <a:lnTo>
                  <a:pt x="883" y="611"/>
                </a:lnTo>
                <a:lnTo>
                  <a:pt x="883" y="605"/>
                </a:lnTo>
                <a:lnTo>
                  <a:pt x="890" y="605"/>
                </a:lnTo>
                <a:lnTo>
                  <a:pt x="896" y="605"/>
                </a:lnTo>
                <a:lnTo>
                  <a:pt x="903" y="600"/>
                </a:lnTo>
                <a:lnTo>
                  <a:pt x="909" y="600"/>
                </a:lnTo>
                <a:lnTo>
                  <a:pt x="909" y="595"/>
                </a:lnTo>
                <a:lnTo>
                  <a:pt x="916" y="589"/>
                </a:lnTo>
                <a:lnTo>
                  <a:pt x="922" y="589"/>
                </a:lnTo>
                <a:lnTo>
                  <a:pt x="922" y="584"/>
                </a:lnTo>
                <a:lnTo>
                  <a:pt x="929" y="578"/>
                </a:lnTo>
                <a:lnTo>
                  <a:pt x="935" y="578"/>
                </a:lnTo>
                <a:lnTo>
                  <a:pt x="935" y="573"/>
                </a:lnTo>
                <a:lnTo>
                  <a:pt x="935" y="567"/>
                </a:lnTo>
                <a:lnTo>
                  <a:pt x="942" y="562"/>
                </a:lnTo>
                <a:lnTo>
                  <a:pt x="942" y="556"/>
                </a:lnTo>
                <a:lnTo>
                  <a:pt x="949" y="556"/>
                </a:lnTo>
                <a:lnTo>
                  <a:pt x="949" y="546"/>
                </a:lnTo>
                <a:lnTo>
                  <a:pt x="949" y="540"/>
                </a:lnTo>
                <a:lnTo>
                  <a:pt x="949" y="535"/>
                </a:lnTo>
                <a:lnTo>
                  <a:pt x="949" y="529"/>
                </a:lnTo>
                <a:lnTo>
                  <a:pt x="955" y="524"/>
                </a:lnTo>
                <a:lnTo>
                  <a:pt x="955" y="518"/>
                </a:lnTo>
                <a:lnTo>
                  <a:pt x="955" y="513"/>
                </a:lnTo>
                <a:lnTo>
                  <a:pt x="955" y="502"/>
                </a:lnTo>
                <a:lnTo>
                  <a:pt x="955" y="496"/>
                </a:lnTo>
                <a:lnTo>
                  <a:pt x="955" y="491"/>
                </a:lnTo>
                <a:lnTo>
                  <a:pt x="955" y="480"/>
                </a:lnTo>
                <a:lnTo>
                  <a:pt x="955" y="475"/>
                </a:lnTo>
                <a:lnTo>
                  <a:pt x="955" y="469"/>
                </a:lnTo>
                <a:lnTo>
                  <a:pt x="955" y="458"/>
                </a:lnTo>
                <a:lnTo>
                  <a:pt x="955" y="453"/>
                </a:lnTo>
                <a:lnTo>
                  <a:pt x="955" y="442"/>
                </a:lnTo>
                <a:lnTo>
                  <a:pt x="955" y="436"/>
                </a:lnTo>
                <a:lnTo>
                  <a:pt x="955" y="431"/>
                </a:lnTo>
                <a:lnTo>
                  <a:pt x="955" y="426"/>
                </a:lnTo>
                <a:lnTo>
                  <a:pt x="955" y="415"/>
                </a:lnTo>
                <a:lnTo>
                  <a:pt x="955" y="409"/>
                </a:lnTo>
                <a:lnTo>
                  <a:pt x="955" y="404"/>
                </a:lnTo>
                <a:lnTo>
                  <a:pt x="955" y="393"/>
                </a:lnTo>
                <a:lnTo>
                  <a:pt x="955" y="387"/>
                </a:lnTo>
                <a:lnTo>
                  <a:pt x="955" y="382"/>
                </a:lnTo>
                <a:lnTo>
                  <a:pt x="955" y="371"/>
                </a:lnTo>
                <a:lnTo>
                  <a:pt x="955" y="366"/>
                </a:lnTo>
                <a:lnTo>
                  <a:pt x="955" y="360"/>
                </a:lnTo>
                <a:lnTo>
                  <a:pt x="955" y="355"/>
                </a:lnTo>
                <a:lnTo>
                  <a:pt x="955" y="349"/>
                </a:lnTo>
                <a:lnTo>
                  <a:pt x="955" y="338"/>
                </a:lnTo>
                <a:lnTo>
                  <a:pt x="955" y="327"/>
                </a:lnTo>
                <a:lnTo>
                  <a:pt x="955" y="322"/>
                </a:lnTo>
                <a:lnTo>
                  <a:pt x="955" y="311"/>
                </a:lnTo>
                <a:lnTo>
                  <a:pt x="955" y="300"/>
                </a:lnTo>
                <a:lnTo>
                  <a:pt x="955" y="289"/>
                </a:lnTo>
                <a:lnTo>
                  <a:pt x="955" y="278"/>
                </a:lnTo>
                <a:lnTo>
                  <a:pt x="955" y="267"/>
                </a:lnTo>
                <a:lnTo>
                  <a:pt x="955" y="257"/>
                </a:lnTo>
                <a:lnTo>
                  <a:pt x="955" y="240"/>
                </a:lnTo>
                <a:lnTo>
                  <a:pt x="955" y="229"/>
                </a:lnTo>
                <a:lnTo>
                  <a:pt x="949" y="213"/>
                </a:lnTo>
                <a:lnTo>
                  <a:pt x="949" y="197"/>
                </a:lnTo>
                <a:lnTo>
                  <a:pt x="949" y="180"/>
                </a:lnTo>
                <a:lnTo>
                  <a:pt x="949" y="169"/>
                </a:lnTo>
                <a:lnTo>
                  <a:pt x="949" y="153"/>
                </a:lnTo>
                <a:lnTo>
                  <a:pt x="949" y="142"/>
                </a:lnTo>
                <a:lnTo>
                  <a:pt x="949" y="131"/>
                </a:lnTo>
                <a:lnTo>
                  <a:pt x="949" y="115"/>
                </a:lnTo>
                <a:lnTo>
                  <a:pt x="949" y="104"/>
                </a:lnTo>
                <a:lnTo>
                  <a:pt x="949" y="93"/>
                </a:lnTo>
                <a:lnTo>
                  <a:pt x="942" y="88"/>
                </a:lnTo>
                <a:lnTo>
                  <a:pt x="942" y="77"/>
                </a:lnTo>
                <a:lnTo>
                  <a:pt x="942" y="66"/>
                </a:lnTo>
                <a:lnTo>
                  <a:pt x="942" y="60"/>
                </a:lnTo>
                <a:lnTo>
                  <a:pt x="942" y="55"/>
                </a:lnTo>
                <a:lnTo>
                  <a:pt x="942" y="44"/>
                </a:lnTo>
                <a:lnTo>
                  <a:pt x="942" y="39"/>
                </a:lnTo>
                <a:lnTo>
                  <a:pt x="942" y="28"/>
                </a:lnTo>
                <a:lnTo>
                  <a:pt x="942" y="22"/>
                </a:lnTo>
                <a:lnTo>
                  <a:pt x="942" y="17"/>
                </a:lnTo>
                <a:lnTo>
                  <a:pt x="942" y="11"/>
                </a:lnTo>
                <a:lnTo>
                  <a:pt x="942" y="6"/>
                </a:lnTo>
                <a:lnTo>
                  <a:pt x="942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398" name="Freeform 16"/>
          <p:cNvSpPr>
            <a:spLocks/>
          </p:cNvSpPr>
          <p:nvPr/>
        </p:nvSpPr>
        <p:spPr bwMode="auto">
          <a:xfrm>
            <a:off x="6834188" y="2611438"/>
            <a:ext cx="1516062" cy="1541462"/>
          </a:xfrm>
          <a:custGeom>
            <a:avLst/>
            <a:gdLst>
              <a:gd name="T0" fmla="*/ 2147483646 w 955"/>
              <a:gd name="T1" fmla="*/ 2147483646 h 971"/>
              <a:gd name="T2" fmla="*/ 2147483646 w 955"/>
              <a:gd name="T3" fmla="*/ 2147483646 h 971"/>
              <a:gd name="T4" fmla="*/ 2147483646 w 955"/>
              <a:gd name="T5" fmla="*/ 2147483646 h 971"/>
              <a:gd name="T6" fmla="*/ 2147483646 w 955"/>
              <a:gd name="T7" fmla="*/ 2147483646 h 971"/>
              <a:gd name="T8" fmla="*/ 2147483646 w 955"/>
              <a:gd name="T9" fmla="*/ 2147483646 h 971"/>
              <a:gd name="T10" fmla="*/ 2147483646 w 955"/>
              <a:gd name="T11" fmla="*/ 2147483646 h 971"/>
              <a:gd name="T12" fmla="*/ 2147483646 w 955"/>
              <a:gd name="T13" fmla="*/ 2147483646 h 971"/>
              <a:gd name="T14" fmla="*/ 2147483646 w 955"/>
              <a:gd name="T15" fmla="*/ 2147483646 h 971"/>
              <a:gd name="T16" fmla="*/ 2147483646 w 955"/>
              <a:gd name="T17" fmla="*/ 2147483646 h 971"/>
              <a:gd name="T18" fmla="*/ 2147483646 w 955"/>
              <a:gd name="T19" fmla="*/ 2147483646 h 971"/>
              <a:gd name="T20" fmla="*/ 2147483646 w 955"/>
              <a:gd name="T21" fmla="*/ 2147483646 h 971"/>
              <a:gd name="T22" fmla="*/ 2147483646 w 955"/>
              <a:gd name="T23" fmla="*/ 2147483646 h 971"/>
              <a:gd name="T24" fmla="*/ 2147483646 w 955"/>
              <a:gd name="T25" fmla="*/ 2147483646 h 971"/>
              <a:gd name="T26" fmla="*/ 2147483646 w 955"/>
              <a:gd name="T27" fmla="*/ 2147483646 h 971"/>
              <a:gd name="T28" fmla="*/ 2147483646 w 955"/>
              <a:gd name="T29" fmla="*/ 2147483646 h 971"/>
              <a:gd name="T30" fmla="*/ 2147483646 w 955"/>
              <a:gd name="T31" fmla="*/ 2147483646 h 971"/>
              <a:gd name="T32" fmla="*/ 2147483646 w 955"/>
              <a:gd name="T33" fmla="*/ 2147483646 h 971"/>
              <a:gd name="T34" fmla="*/ 2147483646 w 955"/>
              <a:gd name="T35" fmla="*/ 2147483646 h 971"/>
              <a:gd name="T36" fmla="*/ 2147483646 w 955"/>
              <a:gd name="T37" fmla="*/ 2147483646 h 971"/>
              <a:gd name="T38" fmla="*/ 2147483646 w 955"/>
              <a:gd name="T39" fmla="*/ 2147483646 h 971"/>
              <a:gd name="T40" fmla="*/ 2147483646 w 955"/>
              <a:gd name="T41" fmla="*/ 2147483646 h 971"/>
              <a:gd name="T42" fmla="*/ 2147483646 w 955"/>
              <a:gd name="T43" fmla="*/ 2147483646 h 971"/>
              <a:gd name="T44" fmla="*/ 2147483646 w 955"/>
              <a:gd name="T45" fmla="*/ 2147483646 h 971"/>
              <a:gd name="T46" fmla="*/ 2147483646 w 955"/>
              <a:gd name="T47" fmla="*/ 2147483646 h 971"/>
              <a:gd name="T48" fmla="*/ 2147483646 w 955"/>
              <a:gd name="T49" fmla="*/ 2147483646 h 971"/>
              <a:gd name="T50" fmla="*/ 2147483646 w 955"/>
              <a:gd name="T51" fmla="*/ 2147483646 h 971"/>
              <a:gd name="T52" fmla="*/ 2147483646 w 955"/>
              <a:gd name="T53" fmla="*/ 2147483646 h 971"/>
              <a:gd name="T54" fmla="*/ 2147483646 w 955"/>
              <a:gd name="T55" fmla="*/ 2147483646 h 971"/>
              <a:gd name="T56" fmla="*/ 2147483646 w 955"/>
              <a:gd name="T57" fmla="*/ 2147483646 h 971"/>
              <a:gd name="T58" fmla="*/ 2147483646 w 955"/>
              <a:gd name="T59" fmla="*/ 2147483646 h 971"/>
              <a:gd name="T60" fmla="*/ 2147483646 w 955"/>
              <a:gd name="T61" fmla="*/ 2147483646 h 971"/>
              <a:gd name="T62" fmla="*/ 2147483646 w 955"/>
              <a:gd name="T63" fmla="*/ 2147483646 h 971"/>
              <a:gd name="T64" fmla="*/ 2147483646 w 955"/>
              <a:gd name="T65" fmla="*/ 2147483646 h 971"/>
              <a:gd name="T66" fmla="*/ 2147483646 w 955"/>
              <a:gd name="T67" fmla="*/ 2147483646 h 971"/>
              <a:gd name="T68" fmla="*/ 2147483646 w 955"/>
              <a:gd name="T69" fmla="*/ 2147483646 h 971"/>
              <a:gd name="T70" fmla="*/ 2147483646 w 955"/>
              <a:gd name="T71" fmla="*/ 2147483646 h 971"/>
              <a:gd name="T72" fmla="*/ 2147483646 w 955"/>
              <a:gd name="T73" fmla="*/ 2147483646 h 971"/>
              <a:gd name="T74" fmla="*/ 2147483646 w 955"/>
              <a:gd name="T75" fmla="*/ 2147483646 h 971"/>
              <a:gd name="T76" fmla="*/ 2147483646 w 955"/>
              <a:gd name="T77" fmla="*/ 2147483646 h 971"/>
              <a:gd name="T78" fmla="*/ 2147483646 w 955"/>
              <a:gd name="T79" fmla="*/ 2147483646 h 971"/>
              <a:gd name="T80" fmla="*/ 2147483646 w 955"/>
              <a:gd name="T81" fmla="*/ 2147483646 h 971"/>
              <a:gd name="T82" fmla="*/ 2147483646 w 955"/>
              <a:gd name="T83" fmla="*/ 2147483646 h 971"/>
              <a:gd name="T84" fmla="*/ 2147483646 w 955"/>
              <a:gd name="T85" fmla="*/ 2147483646 h 971"/>
              <a:gd name="T86" fmla="*/ 2147483646 w 955"/>
              <a:gd name="T87" fmla="*/ 2147483646 h 971"/>
              <a:gd name="T88" fmla="*/ 2147483646 w 955"/>
              <a:gd name="T89" fmla="*/ 2147483646 h 971"/>
              <a:gd name="T90" fmla="*/ 2147483646 w 955"/>
              <a:gd name="T91" fmla="*/ 2147483646 h 971"/>
              <a:gd name="T92" fmla="*/ 0 w 955"/>
              <a:gd name="T93" fmla="*/ 2147483646 h 971"/>
              <a:gd name="T94" fmla="*/ 0 w 955"/>
              <a:gd name="T95" fmla="*/ 2147483646 h 971"/>
              <a:gd name="T96" fmla="*/ 0 w 955"/>
              <a:gd name="T97" fmla="*/ 2147483646 h 971"/>
              <a:gd name="T98" fmla="*/ 0 w 955"/>
              <a:gd name="T99" fmla="*/ 2147483646 h 971"/>
              <a:gd name="T100" fmla="*/ 0 w 955"/>
              <a:gd name="T101" fmla="*/ 2147483646 h 971"/>
              <a:gd name="T102" fmla="*/ 0 w 955"/>
              <a:gd name="T103" fmla="*/ 2147483646 h 971"/>
              <a:gd name="T104" fmla="*/ 2147483646 w 955"/>
              <a:gd name="T105" fmla="*/ 2147483646 h 971"/>
              <a:gd name="T106" fmla="*/ 2147483646 w 955"/>
              <a:gd name="T107" fmla="*/ 2147483646 h 971"/>
              <a:gd name="T108" fmla="*/ 2147483646 w 955"/>
              <a:gd name="T109" fmla="*/ 2147483646 h 971"/>
              <a:gd name="T110" fmla="*/ 2147483646 w 955"/>
              <a:gd name="T111" fmla="*/ 2147483646 h 97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55"/>
              <a:gd name="T169" fmla="*/ 0 h 971"/>
              <a:gd name="T170" fmla="*/ 955 w 955"/>
              <a:gd name="T171" fmla="*/ 971 h 97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55" h="971">
                <a:moveTo>
                  <a:pt x="916" y="6"/>
                </a:moveTo>
                <a:lnTo>
                  <a:pt x="916" y="11"/>
                </a:lnTo>
                <a:lnTo>
                  <a:pt x="916" y="33"/>
                </a:lnTo>
                <a:lnTo>
                  <a:pt x="916" y="49"/>
                </a:lnTo>
                <a:lnTo>
                  <a:pt x="916" y="71"/>
                </a:lnTo>
                <a:lnTo>
                  <a:pt x="916" y="88"/>
                </a:lnTo>
                <a:lnTo>
                  <a:pt x="916" y="104"/>
                </a:lnTo>
                <a:lnTo>
                  <a:pt x="916" y="120"/>
                </a:lnTo>
                <a:lnTo>
                  <a:pt x="916" y="137"/>
                </a:lnTo>
                <a:lnTo>
                  <a:pt x="916" y="153"/>
                </a:lnTo>
                <a:lnTo>
                  <a:pt x="916" y="169"/>
                </a:lnTo>
                <a:lnTo>
                  <a:pt x="916" y="180"/>
                </a:lnTo>
                <a:lnTo>
                  <a:pt x="916" y="197"/>
                </a:lnTo>
                <a:lnTo>
                  <a:pt x="916" y="208"/>
                </a:lnTo>
                <a:lnTo>
                  <a:pt x="916" y="224"/>
                </a:lnTo>
                <a:lnTo>
                  <a:pt x="916" y="235"/>
                </a:lnTo>
                <a:lnTo>
                  <a:pt x="916" y="246"/>
                </a:lnTo>
                <a:lnTo>
                  <a:pt x="916" y="257"/>
                </a:lnTo>
                <a:lnTo>
                  <a:pt x="916" y="267"/>
                </a:lnTo>
                <a:lnTo>
                  <a:pt x="916" y="278"/>
                </a:lnTo>
                <a:lnTo>
                  <a:pt x="916" y="295"/>
                </a:lnTo>
                <a:lnTo>
                  <a:pt x="916" y="306"/>
                </a:lnTo>
                <a:lnTo>
                  <a:pt x="916" y="317"/>
                </a:lnTo>
                <a:lnTo>
                  <a:pt x="916" y="327"/>
                </a:lnTo>
                <a:lnTo>
                  <a:pt x="916" y="344"/>
                </a:lnTo>
                <a:lnTo>
                  <a:pt x="916" y="355"/>
                </a:lnTo>
                <a:lnTo>
                  <a:pt x="916" y="366"/>
                </a:lnTo>
                <a:lnTo>
                  <a:pt x="923" y="382"/>
                </a:lnTo>
                <a:lnTo>
                  <a:pt x="923" y="393"/>
                </a:lnTo>
                <a:lnTo>
                  <a:pt x="929" y="404"/>
                </a:lnTo>
                <a:lnTo>
                  <a:pt x="929" y="420"/>
                </a:lnTo>
                <a:lnTo>
                  <a:pt x="929" y="436"/>
                </a:lnTo>
                <a:lnTo>
                  <a:pt x="936" y="447"/>
                </a:lnTo>
                <a:lnTo>
                  <a:pt x="936" y="458"/>
                </a:lnTo>
                <a:lnTo>
                  <a:pt x="942" y="475"/>
                </a:lnTo>
                <a:lnTo>
                  <a:pt x="942" y="491"/>
                </a:lnTo>
                <a:lnTo>
                  <a:pt x="942" y="502"/>
                </a:lnTo>
                <a:lnTo>
                  <a:pt x="949" y="518"/>
                </a:lnTo>
                <a:lnTo>
                  <a:pt x="949" y="529"/>
                </a:lnTo>
                <a:lnTo>
                  <a:pt x="955" y="540"/>
                </a:lnTo>
                <a:lnTo>
                  <a:pt x="955" y="556"/>
                </a:lnTo>
                <a:lnTo>
                  <a:pt x="955" y="567"/>
                </a:lnTo>
                <a:lnTo>
                  <a:pt x="955" y="578"/>
                </a:lnTo>
                <a:lnTo>
                  <a:pt x="955" y="589"/>
                </a:lnTo>
                <a:lnTo>
                  <a:pt x="955" y="605"/>
                </a:lnTo>
                <a:lnTo>
                  <a:pt x="955" y="616"/>
                </a:lnTo>
                <a:lnTo>
                  <a:pt x="955" y="627"/>
                </a:lnTo>
                <a:lnTo>
                  <a:pt x="955" y="638"/>
                </a:lnTo>
                <a:lnTo>
                  <a:pt x="955" y="649"/>
                </a:lnTo>
                <a:lnTo>
                  <a:pt x="955" y="660"/>
                </a:lnTo>
                <a:lnTo>
                  <a:pt x="955" y="671"/>
                </a:lnTo>
                <a:lnTo>
                  <a:pt x="949" y="687"/>
                </a:lnTo>
                <a:lnTo>
                  <a:pt x="949" y="698"/>
                </a:lnTo>
                <a:lnTo>
                  <a:pt x="949" y="709"/>
                </a:lnTo>
                <a:lnTo>
                  <a:pt x="942" y="720"/>
                </a:lnTo>
                <a:lnTo>
                  <a:pt x="942" y="731"/>
                </a:lnTo>
                <a:lnTo>
                  <a:pt x="942" y="742"/>
                </a:lnTo>
                <a:lnTo>
                  <a:pt x="942" y="753"/>
                </a:lnTo>
                <a:lnTo>
                  <a:pt x="942" y="769"/>
                </a:lnTo>
                <a:lnTo>
                  <a:pt x="936" y="780"/>
                </a:lnTo>
                <a:lnTo>
                  <a:pt x="936" y="796"/>
                </a:lnTo>
                <a:lnTo>
                  <a:pt x="929" y="807"/>
                </a:lnTo>
                <a:lnTo>
                  <a:pt x="929" y="824"/>
                </a:lnTo>
                <a:lnTo>
                  <a:pt x="929" y="834"/>
                </a:lnTo>
                <a:lnTo>
                  <a:pt x="923" y="851"/>
                </a:lnTo>
                <a:lnTo>
                  <a:pt x="923" y="862"/>
                </a:lnTo>
                <a:lnTo>
                  <a:pt x="916" y="878"/>
                </a:lnTo>
                <a:lnTo>
                  <a:pt x="916" y="889"/>
                </a:lnTo>
                <a:lnTo>
                  <a:pt x="916" y="900"/>
                </a:lnTo>
                <a:lnTo>
                  <a:pt x="909" y="911"/>
                </a:lnTo>
                <a:lnTo>
                  <a:pt x="903" y="922"/>
                </a:lnTo>
                <a:lnTo>
                  <a:pt x="903" y="927"/>
                </a:lnTo>
                <a:lnTo>
                  <a:pt x="896" y="938"/>
                </a:lnTo>
                <a:lnTo>
                  <a:pt x="890" y="949"/>
                </a:lnTo>
                <a:lnTo>
                  <a:pt x="890" y="954"/>
                </a:lnTo>
                <a:lnTo>
                  <a:pt x="883" y="960"/>
                </a:lnTo>
                <a:lnTo>
                  <a:pt x="877" y="960"/>
                </a:lnTo>
                <a:lnTo>
                  <a:pt x="877" y="965"/>
                </a:lnTo>
                <a:lnTo>
                  <a:pt x="870" y="971"/>
                </a:lnTo>
                <a:lnTo>
                  <a:pt x="864" y="971"/>
                </a:lnTo>
                <a:lnTo>
                  <a:pt x="857" y="971"/>
                </a:lnTo>
                <a:lnTo>
                  <a:pt x="851" y="971"/>
                </a:lnTo>
                <a:lnTo>
                  <a:pt x="837" y="971"/>
                </a:lnTo>
                <a:lnTo>
                  <a:pt x="831" y="971"/>
                </a:lnTo>
                <a:lnTo>
                  <a:pt x="824" y="971"/>
                </a:lnTo>
                <a:lnTo>
                  <a:pt x="811" y="971"/>
                </a:lnTo>
                <a:lnTo>
                  <a:pt x="805" y="971"/>
                </a:lnTo>
                <a:lnTo>
                  <a:pt x="798" y="965"/>
                </a:lnTo>
                <a:lnTo>
                  <a:pt x="792" y="965"/>
                </a:lnTo>
                <a:lnTo>
                  <a:pt x="785" y="965"/>
                </a:lnTo>
                <a:lnTo>
                  <a:pt x="785" y="960"/>
                </a:lnTo>
                <a:lnTo>
                  <a:pt x="779" y="960"/>
                </a:lnTo>
                <a:lnTo>
                  <a:pt x="772" y="954"/>
                </a:lnTo>
                <a:lnTo>
                  <a:pt x="766" y="949"/>
                </a:lnTo>
                <a:lnTo>
                  <a:pt x="759" y="949"/>
                </a:lnTo>
                <a:lnTo>
                  <a:pt x="752" y="943"/>
                </a:lnTo>
                <a:lnTo>
                  <a:pt x="746" y="943"/>
                </a:lnTo>
                <a:lnTo>
                  <a:pt x="739" y="938"/>
                </a:lnTo>
                <a:lnTo>
                  <a:pt x="733" y="933"/>
                </a:lnTo>
                <a:lnTo>
                  <a:pt x="726" y="933"/>
                </a:lnTo>
                <a:lnTo>
                  <a:pt x="720" y="927"/>
                </a:lnTo>
                <a:lnTo>
                  <a:pt x="713" y="927"/>
                </a:lnTo>
                <a:lnTo>
                  <a:pt x="713" y="922"/>
                </a:lnTo>
                <a:lnTo>
                  <a:pt x="707" y="922"/>
                </a:lnTo>
                <a:lnTo>
                  <a:pt x="707" y="916"/>
                </a:lnTo>
                <a:lnTo>
                  <a:pt x="700" y="911"/>
                </a:lnTo>
                <a:lnTo>
                  <a:pt x="694" y="911"/>
                </a:lnTo>
                <a:lnTo>
                  <a:pt x="694" y="905"/>
                </a:lnTo>
                <a:lnTo>
                  <a:pt x="694" y="900"/>
                </a:lnTo>
                <a:lnTo>
                  <a:pt x="694" y="889"/>
                </a:lnTo>
                <a:lnTo>
                  <a:pt x="687" y="884"/>
                </a:lnTo>
                <a:lnTo>
                  <a:pt x="687" y="878"/>
                </a:lnTo>
                <a:lnTo>
                  <a:pt x="681" y="873"/>
                </a:lnTo>
                <a:lnTo>
                  <a:pt x="681" y="867"/>
                </a:lnTo>
                <a:lnTo>
                  <a:pt x="681" y="862"/>
                </a:lnTo>
                <a:lnTo>
                  <a:pt x="681" y="856"/>
                </a:lnTo>
                <a:lnTo>
                  <a:pt x="681" y="845"/>
                </a:lnTo>
                <a:lnTo>
                  <a:pt x="681" y="834"/>
                </a:lnTo>
                <a:lnTo>
                  <a:pt x="681" y="829"/>
                </a:lnTo>
                <a:lnTo>
                  <a:pt x="674" y="818"/>
                </a:lnTo>
                <a:lnTo>
                  <a:pt x="674" y="813"/>
                </a:lnTo>
                <a:lnTo>
                  <a:pt x="674" y="802"/>
                </a:lnTo>
                <a:lnTo>
                  <a:pt x="674" y="791"/>
                </a:lnTo>
                <a:lnTo>
                  <a:pt x="674" y="780"/>
                </a:lnTo>
                <a:lnTo>
                  <a:pt x="674" y="774"/>
                </a:lnTo>
                <a:lnTo>
                  <a:pt x="674" y="758"/>
                </a:lnTo>
                <a:lnTo>
                  <a:pt x="674" y="753"/>
                </a:lnTo>
                <a:lnTo>
                  <a:pt x="674" y="742"/>
                </a:lnTo>
                <a:lnTo>
                  <a:pt x="674" y="731"/>
                </a:lnTo>
                <a:lnTo>
                  <a:pt x="681" y="715"/>
                </a:lnTo>
                <a:lnTo>
                  <a:pt x="681" y="704"/>
                </a:lnTo>
                <a:lnTo>
                  <a:pt x="681" y="693"/>
                </a:lnTo>
                <a:lnTo>
                  <a:pt x="681" y="682"/>
                </a:lnTo>
                <a:lnTo>
                  <a:pt x="681" y="665"/>
                </a:lnTo>
                <a:lnTo>
                  <a:pt x="681" y="655"/>
                </a:lnTo>
                <a:lnTo>
                  <a:pt x="681" y="644"/>
                </a:lnTo>
                <a:lnTo>
                  <a:pt x="681" y="627"/>
                </a:lnTo>
                <a:lnTo>
                  <a:pt x="674" y="611"/>
                </a:lnTo>
                <a:lnTo>
                  <a:pt x="674" y="595"/>
                </a:lnTo>
                <a:lnTo>
                  <a:pt x="667" y="578"/>
                </a:lnTo>
                <a:lnTo>
                  <a:pt x="667" y="562"/>
                </a:lnTo>
                <a:lnTo>
                  <a:pt x="667" y="546"/>
                </a:lnTo>
                <a:lnTo>
                  <a:pt x="661" y="529"/>
                </a:lnTo>
                <a:lnTo>
                  <a:pt x="654" y="513"/>
                </a:lnTo>
                <a:lnTo>
                  <a:pt x="654" y="491"/>
                </a:lnTo>
                <a:lnTo>
                  <a:pt x="648" y="475"/>
                </a:lnTo>
                <a:lnTo>
                  <a:pt x="641" y="453"/>
                </a:lnTo>
                <a:lnTo>
                  <a:pt x="635" y="436"/>
                </a:lnTo>
                <a:lnTo>
                  <a:pt x="628" y="415"/>
                </a:lnTo>
                <a:lnTo>
                  <a:pt x="622" y="398"/>
                </a:lnTo>
                <a:lnTo>
                  <a:pt x="615" y="382"/>
                </a:lnTo>
                <a:lnTo>
                  <a:pt x="609" y="366"/>
                </a:lnTo>
                <a:lnTo>
                  <a:pt x="602" y="355"/>
                </a:lnTo>
                <a:lnTo>
                  <a:pt x="595" y="338"/>
                </a:lnTo>
                <a:lnTo>
                  <a:pt x="595" y="327"/>
                </a:lnTo>
                <a:lnTo>
                  <a:pt x="582" y="317"/>
                </a:lnTo>
                <a:lnTo>
                  <a:pt x="576" y="306"/>
                </a:lnTo>
                <a:lnTo>
                  <a:pt x="569" y="295"/>
                </a:lnTo>
                <a:lnTo>
                  <a:pt x="563" y="284"/>
                </a:lnTo>
                <a:lnTo>
                  <a:pt x="556" y="278"/>
                </a:lnTo>
                <a:lnTo>
                  <a:pt x="550" y="273"/>
                </a:lnTo>
                <a:lnTo>
                  <a:pt x="543" y="267"/>
                </a:lnTo>
                <a:lnTo>
                  <a:pt x="537" y="262"/>
                </a:lnTo>
                <a:lnTo>
                  <a:pt x="530" y="257"/>
                </a:lnTo>
                <a:lnTo>
                  <a:pt x="524" y="257"/>
                </a:lnTo>
                <a:lnTo>
                  <a:pt x="517" y="251"/>
                </a:lnTo>
                <a:lnTo>
                  <a:pt x="510" y="251"/>
                </a:lnTo>
                <a:lnTo>
                  <a:pt x="504" y="246"/>
                </a:lnTo>
                <a:lnTo>
                  <a:pt x="497" y="240"/>
                </a:lnTo>
                <a:lnTo>
                  <a:pt x="491" y="240"/>
                </a:lnTo>
                <a:lnTo>
                  <a:pt x="491" y="235"/>
                </a:lnTo>
                <a:lnTo>
                  <a:pt x="478" y="235"/>
                </a:lnTo>
                <a:lnTo>
                  <a:pt x="471" y="229"/>
                </a:lnTo>
                <a:lnTo>
                  <a:pt x="465" y="229"/>
                </a:lnTo>
                <a:lnTo>
                  <a:pt x="458" y="229"/>
                </a:lnTo>
                <a:lnTo>
                  <a:pt x="452" y="224"/>
                </a:lnTo>
                <a:lnTo>
                  <a:pt x="445" y="224"/>
                </a:lnTo>
                <a:lnTo>
                  <a:pt x="439" y="224"/>
                </a:lnTo>
                <a:lnTo>
                  <a:pt x="432" y="224"/>
                </a:lnTo>
                <a:lnTo>
                  <a:pt x="425" y="224"/>
                </a:lnTo>
                <a:lnTo>
                  <a:pt x="419" y="224"/>
                </a:lnTo>
                <a:lnTo>
                  <a:pt x="412" y="229"/>
                </a:lnTo>
                <a:lnTo>
                  <a:pt x="399" y="229"/>
                </a:lnTo>
                <a:lnTo>
                  <a:pt x="399" y="235"/>
                </a:lnTo>
                <a:lnTo>
                  <a:pt x="393" y="235"/>
                </a:lnTo>
                <a:lnTo>
                  <a:pt x="386" y="235"/>
                </a:lnTo>
                <a:lnTo>
                  <a:pt x="380" y="240"/>
                </a:lnTo>
                <a:lnTo>
                  <a:pt x="373" y="246"/>
                </a:lnTo>
                <a:lnTo>
                  <a:pt x="367" y="251"/>
                </a:lnTo>
                <a:lnTo>
                  <a:pt x="360" y="251"/>
                </a:lnTo>
                <a:lnTo>
                  <a:pt x="353" y="257"/>
                </a:lnTo>
                <a:lnTo>
                  <a:pt x="347" y="262"/>
                </a:lnTo>
                <a:lnTo>
                  <a:pt x="340" y="267"/>
                </a:lnTo>
                <a:lnTo>
                  <a:pt x="334" y="273"/>
                </a:lnTo>
                <a:lnTo>
                  <a:pt x="327" y="273"/>
                </a:lnTo>
                <a:lnTo>
                  <a:pt x="321" y="278"/>
                </a:lnTo>
                <a:lnTo>
                  <a:pt x="321" y="284"/>
                </a:lnTo>
                <a:lnTo>
                  <a:pt x="314" y="295"/>
                </a:lnTo>
                <a:lnTo>
                  <a:pt x="308" y="300"/>
                </a:lnTo>
                <a:lnTo>
                  <a:pt x="308" y="306"/>
                </a:lnTo>
                <a:lnTo>
                  <a:pt x="301" y="311"/>
                </a:lnTo>
                <a:lnTo>
                  <a:pt x="295" y="317"/>
                </a:lnTo>
                <a:lnTo>
                  <a:pt x="295" y="322"/>
                </a:lnTo>
                <a:lnTo>
                  <a:pt x="288" y="333"/>
                </a:lnTo>
                <a:lnTo>
                  <a:pt x="288" y="338"/>
                </a:lnTo>
                <a:lnTo>
                  <a:pt x="282" y="349"/>
                </a:lnTo>
                <a:lnTo>
                  <a:pt x="282" y="355"/>
                </a:lnTo>
                <a:lnTo>
                  <a:pt x="282" y="360"/>
                </a:lnTo>
                <a:lnTo>
                  <a:pt x="282" y="371"/>
                </a:lnTo>
                <a:lnTo>
                  <a:pt x="275" y="377"/>
                </a:lnTo>
                <a:lnTo>
                  <a:pt x="275" y="387"/>
                </a:lnTo>
                <a:lnTo>
                  <a:pt x="275" y="393"/>
                </a:lnTo>
                <a:lnTo>
                  <a:pt x="268" y="404"/>
                </a:lnTo>
                <a:lnTo>
                  <a:pt x="268" y="409"/>
                </a:lnTo>
                <a:lnTo>
                  <a:pt x="268" y="415"/>
                </a:lnTo>
                <a:lnTo>
                  <a:pt x="268" y="426"/>
                </a:lnTo>
                <a:lnTo>
                  <a:pt x="268" y="436"/>
                </a:lnTo>
                <a:lnTo>
                  <a:pt x="268" y="442"/>
                </a:lnTo>
                <a:lnTo>
                  <a:pt x="268" y="453"/>
                </a:lnTo>
                <a:lnTo>
                  <a:pt x="262" y="458"/>
                </a:lnTo>
                <a:lnTo>
                  <a:pt x="262" y="469"/>
                </a:lnTo>
                <a:lnTo>
                  <a:pt x="262" y="480"/>
                </a:lnTo>
                <a:lnTo>
                  <a:pt x="262" y="486"/>
                </a:lnTo>
                <a:lnTo>
                  <a:pt x="262" y="491"/>
                </a:lnTo>
                <a:lnTo>
                  <a:pt x="255" y="502"/>
                </a:lnTo>
                <a:lnTo>
                  <a:pt x="255" y="513"/>
                </a:lnTo>
                <a:lnTo>
                  <a:pt x="255" y="518"/>
                </a:lnTo>
                <a:lnTo>
                  <a:pt x="255" y="524"/>
                </a:lnTo>
                <a:lnTo>
                  <a:pt x="255" y="535"/>
                </a:lnTo>
                <a:lnTo>
                  <a:pt x="249" y="540"/>
                </a:lnTo>
                <a:lnTo>
                  <a:pt x="242" y="546"/>
                </a:lnTo>
                <a:lnTo>
                  <a:pt x="242" y="551"/>
                </a:lnTo>
                <a:lnTo>
                  <a:pt x="242" y="556"/>
                </a:lnTo>
                <a:lnTo>
                  <a:pt x="236" y="562"/>
                </a:lnTo>
                <a:lnTo>
                  <a:pt x="229" y="567"/>
                </a:lnTo>
                <a:lnTo>
                  <a:pt x="229" y="573"/>
                </a:lnTo>
                <a:lnTo>
                  <a:pt x="216" y="578"/>
                </a:lnTo>
                <a:lnTo>
                  <a:pt x="216" y="584"/>
                </a:lnTo>
                <a:lnTo>
                  <a:pt x="210" y="589"/>
                </a:lnTo>
                <a:lnTo>
                  <a:pt x="203" y="589"/>
                </a:lnTo>
                <a:lnTo>
                  <a:pt x="197" y="595"/>
                </a:lnTo>
                <a:lnTo>
                  <a:pt x="190" y="600"/>
                </a:lnTo>
                <a:lnTo>
                  <a:pt x="183" y="605"/>
                </a:lnTo>
                <a:lnTo>
                  <a:pt x="177" y="605"/>
                </a:lnTo>
                <a:lnTo>
                  <a:pt x="170" y="605"/>
                </a:lnTo>
                <a:lnTo>
                  <a:pt x="164" y="611"/>
                </a:lnTo>
                <a:lnTo>
                  <a:pt x="151" y="611"/>
                </a:lnTo>
                <a:lnTo>
                  <a:pt x="144" y="616"/>
                </a:lnTo>
                <a:lnTo>
                  <a:pt x="138" y="616"/>
                </a:lnTo>
                <a:lnTo>
                  <a:pt x="131" y="616"/>
                </a:lnTo>
                <a:lnTo>
                  <a:pt x="125" y="616"/>
                </a:lnTo>
                <a:lnTo>
                  <a:pt x="118" y="616"/>
                </a:lnTo>
                <a:lnTo>
                  <a:pt x="111" y="616"/>
                </a:lnTo>
                <a:lnTo>
                  <a:pt x="105" y="616"/>
                </a:lnTo>
                <a:lnTo>
                  <a:pt x="98" y="616"/>
                </a:lnTo>
                <a:lnTo>
                  <a:pt x="85" y="611"/>
                </a:lnTo>
                <a:lnTo>
                  <a:pt x="72" y="611"/>
                </a:lnTo>
                <a:lnTo>
                  <a:pt x="72" y="605"/>
                </a:lnTo>
                <a:lnTo>
                  <a:pt x="66" y="605"/>
                </a:lnTo>
                <a:lnTo>
                  <a:pt x="59" y="605"/>
                </a:lnTo>
                <a:lnTo>
                  <a:pt x="53" y="600"/>
                </a:lnTo>
                <a:lnTo>
                  <a:pt x="46" y="600"/>
                </a:lnTo>
                <a:lnTo>
                  <a:pt x="46" y="595"/>
                </a:lnTo>
                <a:lnTo>
                  <a:pt x="40" y="589"/>
                </a:lnTo>
                <a:lnTo>
                  <a:pt x="33" y="589"/>
                </a:lnTo>
                <a:lnTo>
                  <a:pt x="33" y="584"/>
                </a:lnTo>
                <a:lnTo>
                  <a:pt x="26" y="578"/>
                </a:lnTo>
                <a:lnTo>
                  <a:pt x="20" y="578"/>
                </a:lnTo>
                <a:lnTo>
                  <a:pt x="20" y="573"/>
                </a:lnTo>
                <a:lnTo>
                  <a:pt x="20" y="567"/>
                </a:lnTo>
                <a:lnTo>
                  <a:pt x="13" y="562"/>
                </a:lnTo>
                <a:lnTo>
                  <a:pt x="13" y="556"/>
                </a:lnTo>
                <a:lnTo>
                  <a:pt x="7" y="556"/>
                </a:lnTo>
                <a:lnTo>
                  <a:pt x="7" y="546"/>
                </a:lnTo>
                <a:lnTo>
                  <a:pt x="7" y="540"/>
                </a:lnTo>
                <a:lnTo>
                  <a:pt x="7" y="535"/>
                </a:lnTo>
                <a:lnTo>
                  <a:pt x="7" y="529"/>
                </a:lnTo>
                <a:lnTo>
                  <a:pt x="0" y="524"/>
                </a:lnTo>
                <a:lnTo>
                  <a:pt x="0" y="518"/>
                </a:lnTo>
                <a:lnTo>
                  <a:pt x="0" y="513"/>
                </a:lnTo>
                <a:lnTo>
                  <a:pt x="0" y="502"/>
                </a:lnTo>
                <a:lnTo>
                  <a:pt x="0" y="496"/>
                </a:lnTo>
                <a:lnTo>
                  <a:pt x="0" y="491"/>
                </a:lnTo>
                <a:lnTo>
                  <a:pt x="0" y="480"/>
                </a:lnTo>
                <a:lnTo>
                  <a:pt x="0" y="475"/>
                </a:lnTo>
                <a:lnTo>
                  <a:pt x="0" y="469"/>
                </a:lnTo>
                <a:lnTo>
                  <a:pt x="0" y="458"/>
                </a:lnTo>
                <a:lnTo>
                  <a:pt x="0" y="453"/>
                </a:lnTo>
                <a:lnTo>
                  <a:pt x="0" y="442"/>
                </a:lnTo>
                <a:lnTo>
                  <a:pt x="0" y="436"/>
                </a:lnTo>
                <a:lnTo>
                  <a:pt x="0" y="431"/>
                </a:lnTo>
                <a:lnTo>
                  <a:pt x="7" y="426"/>
                </a:lnTo>
                <a:lnTo>
                  <a:pt x="7" y="415"/>
                </a:lnTo>
                <a:lnTo>
                  <a:pt x="0" y="409"/>
                </a:lnTo>
                <a:lnTo>
                  <a:pt x="0" y="404"/>
                </a:lnTo>
                <a:lnTo>
                  <a:pt x="0" y="393"/>
                </a:lnTo>
                <a:lnTo>
                  <a:pt x="0" y="387"/>
                </a:lnTo>
                <a:lnTo>
                  <a:pt x="0" y="382"/>
                </a:lnTo>
                <a:lnTo>
                  <a:pt x="0" y="371"/>
                </a:lnTo>
                <a:lnTo>
                  <a:pt x="0" y="366"/>
                </a:lnTo>
                <a:lnTo>
                  <a:pt x="0" y="360"/>
                </a:lnTo>
                <a:lnTo>
                  <a:pt x="0" y="355"/>
                </a:lnTo>
                <a:lnTo>
                  <a:pt x="0" y="349"/>
                </a:lnTo>
                <a:lnTo>
                  <a:pt x="0" y="338"/>
                </a:lnTo>
                <a:lnTo>
                  <a:pt x="0" y="327"/>
                </a:lnTo>
                <a:lnTo>
                  <a:pt x="0" y="322"/>
                </a:lnTo>
                <a:lnTo>
                  <a:pt x="0" y="311"/>
                </a:lnTo>
                <a:lnTo>
                  <a:pt x="0" y="300"/>
                </a:lnTo>
                <a:lnTo>
                  <a:pt x="0" y="289"/>
                </a:lnTo>
                <a:lnTo>
                  <a:pt x="0" y="278"/>
                </a:lnTo>
                <a:lnTo>
                  <a:pt x="0" y="267"/>
                </a:lnTo>
                <a:lnTo>
                  <a:pt x="0" y="257"/>
                </a:lnTo>
                <a:lnTo>
                  <a:pt x="0" y="240"/>
                </a:lnTo>
                <a:lnTo>
                  <a:pt x="0" y="229"/>
                </a:lnTo>
                <a:lnTo>
                  <a:pt x="7" y="213"/>
                </a:lnTo>
                <a:lnTo>
                  <a:pt x="7" y="197"/>
                </a:lnTo>
                <a:lnTo>
                  <a:pt x="7" y="180"/>
                </a:lnTo>
                <a:lnTo>
                  <a:pt x="7" y="169"/>
                </a:lnTo>
                <a:lnTo>
                  <a:pt x="7" y="153"/>
                </a:lnTo>
                <a:lnTo>
                  <a:pt x="7" y="142"/>
                </a:lnTo>
                <a:lnTo>
                  <a:pt x="7" y="131"/>
                </a:lnTo>
                <a:lnTo>
                  <a:pt x="7" y="115"/>
                </a:lnTo>
                <a:lnTo>
                  <a:pt x="7" y="104"/>
                </a:lnTo>
                <a:lnTo>
                  <a:pt x="7" y="93"/>
                </a:lnTo>
                <a:lnTo>
                  <a:pt x="13" y="88"/>
                </a:lnTo>
                <a:lnTo>
                  <a:pt x="13" y="77"/>
                </a:lnTo>
                <a:lnTo>
                  <a:pt x="13" y="66"/>
                </a:lnTo>
                <a:lnTo>
                  <a:pt x="13" y="60"/>
                </a:lnTo>
                <a:lnTo>
                  <a:pt x="13" y="55"/>
                </a:lnTo>
                <a:lnTo>
                  <a:pt x="13" y="44"/>
                </a:lnTo>
                <a:lnTo>
                  <a:pt x="13" y="39"/>
                </a:lnTo>
                <a:lnTo>
                  <a:pt x="13" y="28"/>
                </a:lnTo>
                <a:lnTo>
                  <a:pt x="13" y="22"/>
                </a:lnTo>
                <a:lnTo>
                  <a:pt x="13" y="17"/>
                </a:lnTo>
                <a:lnTo>
                  <a:pt x="13" y="11"/>
                </a:lnTo>
                <a:lnTo>
                  <a:pt x="13" y="6"/>
                </a:lnTo>
                <a:lnTo>
                  <a:pt x="13" y="0"/>
                </a:lnTo>
                <a:lnTo>
                  <a:pt x="916" y="6"/>
                </a:lnTo>
                <a:close/>
              </a:path>
            </a:pathLst>
          </a:custGeom>
          <a:solidFill>
            <a:srgbClr val="FDA4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399" name="Freeform 17"/>
          <p:cNvSpPr>
            <a:spLocks/>
          </p:cNvSpPr>
          <p:nvPr/>
        </p:nvSpPr>
        <p:spPr bwMode="auto">
          <a:xfrm>
            <a:off x="6834188" y="2611438"/>
            <a:ext cx="1516062" cy="1541462"/>
          </a:xfrm>
          <a:custGeom>
            <a:avLst/>
            <a:gdLst>
              <a:gd name="T0" fmla="*/ 2147483646 w 955"/>
              <a:gd name="T1" fmla="*/ 2147483646 h 971"/>
              <a:gd name="T2" fmla="*/ 2147483646 w 955"/>
              <a:gd name="T3" fmla="*/ 2147483646 h 971"/>
              <a:gd name="T4" fmla="*/ 2147483646 w 955"/>
              <a:gd name="T5" fmla="*/ 2147483646 h 971"/>
              <a:gd name="T6" fmla="*/ 2147483646 w 955"/>
              <a:gd name="T7" fmla="*/ 2147483646 h 971"/>
              <a:gd name="T8" fmla="*/ 2147483646 w 955"/>
              <a:gd name="T9" fmla="*/ 2147483646 h 971"/>
              <a:gd name="T10" fmla="*/ 2147483646 w 955"/>
              <a:gd name="T11" fmla="*/ 2147483646 h 971"/>
              <a:gd name="T12" fmla="*/ 2147483646 w 955"/>
              <a:gd name="T13" fmla="*/ 2147483646 h 971"/>
              <a:gd name="T14" fmla="*/ 2147483646 w 955"/>
              <a:gd name="T15" fmla="*/ 2147483646 h 971"/>
              <a:gd name="T16" fmla="*/ 2147483646 w 955"/>
              <a:gd name="T17" fmla="*/ 2147483646 h 971"/>
              <a:gd name="T18" fmla="*/ 2147483646 w 955"/>
              <a:gd name="T19" fmla="*/ 2147483646 h 971"/>
              <a:gd name="T20" fmla="*/ 2147483646 w 955"/>
              <a:gd name="T21" fmla="*/ 2147483646 h 971"/>
              <a:gd name="T22" fmla="*/ 2147483646 w 955"/>
              <a:gd name="T23" fmla="*/ 2147483646 h 971"/>
              <a:gd name="T24" fmla="*/ 2147483646 w 955"/>
              <a:gd name="T25" fmla="*/ 2147483646 h 971"/>
              <a:gd name="T26" fmla="*/ 2147483646 w 955"/>
              <a:gd name="T27" fmla="*/ 2147483646 h 971"/>
              <a:gd name="T28" fmla="*/ 2147483646 w 955"/>
              <a:gd name="T29" fmla="*/ 2147483646 h 971"/>
              <a:gd name="T30" fmla="*/ 2147483646 w 955"/>
              <a:gd name="T31" fmla="*/ 2147483646 h 971"/>
              <a:gd name="T32" fmla="*/ 2147483646 w 955"/>
              <a:gd name="T33" fmla="*/ 2147483646 h 971"/>
              <a:gd name="T34" fmla="*/ 2147483646 w 955"/>
              <a:gd name="T35" fmla="*/ 2147483646 h 971"/>
              <a:gd name="T36" fmla="*/ 2147483646 w 955"/>
              <a:gd name="T37" fmla="*/ 2147483646 h 971"/>
              <a:gd name="T38" fmla="*/ 2147483646 w 955"/>
              <a:gd name="T39" fmla="*/ 2147483646 h 971"/>
              <a:gd name="T40" fmla="*/ 2147483646 w 955"/>
              <a:gd name="T41" fmla="*/ 2147483646 h 971"/>
              <a:gd name="T42" fmla="*/ 2147483646 w 955"/>
              <a:gd name="T43" fmla="*/ 2147483646 h 971"/>
              <a:gd name="T44" fmla="*/ 2147483646 w 955"/>
              <a:gd name="T45" fmla="*/ 2147483646 h 971"/>
              <a:gd name="T46" fmla="*/ 2147483646 w 955"/>
              <a:gd name="T47" fmla="*/ 2147483646 h 971"/>
              <a:gd name="T48" fmla="*/ 2147483646 w 955"/>
              <a:gd name="T49" fmla="*/ 2147483646 h 971"/>
              <a:gd name="T50" fmla="*/ 2147483646 w 955"/>
              <a:gd name="T51" fmla="*/ 2147483646 h 971"/>
              <a:gd name="T52" fmla="*/ 2147483646 w 955"/>
              <a:gd name="T53" fmla="*/ 2147483646 h 971"/>
              <a:gd name="T54" fmla="*/ 2147483646 w 955"/>
              <a:gd name="T55" fmla="*/ 2147483646 h 971"/>
              <a:gd name="T56" fmla="*/ 2147483646 w 955"/>
              <a:gd name="T57" fmla="*/ 2147483646 h 971"/>
              <a:gd name="T58" fmla="*/ 2147483646 w 955"/>
              <a:gd name="T59" fmla="*/ 2147483646 h 971"/>
              <a:gd name="T60" fmla="*/ 2147483646 w 955"/>
              <a:gd name="T61" fmla="*/ 2147483646 h 971"/>
              <a:gd name="T62" fmla="*/ 2147483646 w 955"/>
              <a:gd name="T63" fmla="*/ 2147483646 h 971"/>
              <a:gd name="T64" fmla="*/ 2147483646 w 955"/>
              <a:gd name="T65" fmla="*/ 2147483646 h 971"/>
              <a:gd name="T66" fmla="*/ 2147483646 w 955"/>
              <a:gd name="T67" fmla="*/ 2147483646 h 971"/>
              <a:gd name="T68" fmla="*/ 2147483646 w 955"/>
              <a:gd name="T69" fmla="*/ 2147483646 h 971"/>
              <a:gd name="T70" fmla="*/ 2147483646 w 955"/>
              <a:gd name="T71" fmla="*/ 2147483646 h 971"/>
              <a:gd name="T72" fmla="*/ 2147483646 w 955"/>
              <a:gd name="T73" fmla="*/ 2147483646 h 971"/>
              <a:gd name="T74" fmla="*/ 2147483646 w 955"/>
              <a:gd name="T75" fmla="*/ 2147483646 h 971"/>
              <a:gd name="T76" fmla="*/ 2147483646 w 955"/>
              <a:gd name="T77" fmla="*/ 2147483646 h 971"/>
              <a:gd name="T78" fmla="*/ 2147483646 w 955"/>
              <a:gd name="T79" fmla="*/ 2147483646 h 971"/>
              <a:gd name="T80" fmla="*/ 2147483646 w 955"/>
              <a:gd name="T81" fmla="*/ 2147483646 h 971"/>
              <a:gd name="T82" fmla="*/ 2147483646 w 955"/>
              <a:gd name="T83" fmla="*/ 2147483646 h 971"/>
              <a:gd name="T84" fmla="*/ 2147483646 w 955"/>
              <a:gd name="T85" fmla="*/ 2147483646 h 971"/>
              <a:gd name="T86" fmla="*/ 2147483646 w 955"/>
              <a:gd name="T87" fmla="*/ 2147483646 h 971"/>
              <a:gd name="T88" fmla="*/ 2147483646 w 955"/>
              <a:gd name="T89" fmla="*/ 2147483646 h 971"/>
              <a:gd name="T90" fmla="*/ 2147483646 w 955"/>
              <a:gd name="T91" fmla="*/ 2147483646 h 971"/>
              <a:gd name="T92" fmla="*/ 0 w 955"/>
              <a:gd name="T93" fmla="*/ 2147483646 h 971"/>
              <a:gd name="T94" fmla="*/ 0 w 955"/>
              <a:gd name="T95" fmla="*/ 2147483646 h 971"/>
              <a:gd name="T96" fmla="*/ 0 w 955"/>
              <a:gd name="T97" fmla="*/ 2147483646 h 971"/>
              <a:gd name="T98" fmla="*/ 0 w 955"/>
              <a:gd name="T99" fmla="*/ 2147483646 h 971"/>
              <a:gd name="T100" fmla="*/ 0 w 955"/>
              <a:gd name="T101" fmla="*/ 2147483646 h 971"/>
              <a:gd name="T102" fmla="*/ 0 w 955"/>
              <a:gd name="T103" fmla="*/ 2147483646 h 971"/>
              <a:gd name="T104" fmla="*/ 2147483646 w 955"/>
              <a:gd name="T105" fmla="*/ 2147483646 h 971"/>
              <a:gd name="T106" fmla="*/ 2147483646 w 955"/>
              <a:gd name="T107" fmla="*/ 2147483646 h 971"/>
              <a:gd name="T108" fmla="*/ 2147483646 w 955"/>
              <a:gd name="T109" fmla="*/ 2147483646 h 971"/>
              <a:gd name="T110" fmla="*/ 2147483646 w 955"/>
              <a:gd name="T111" fmla="*/ 2147483646 h 97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55"/>
              <a:gd name="T169" fmla="*/ 0 h 971"/>
              <a:gd name="T170" fmla="*/ 955 w 955"/>
              <a:gd name="T171" fmla="*/ 971 h 97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55" h="971">
                <a:moveTo>
                  <a:pt x="916" y="6"/>
                </a:moveTo>
                <a:lnTo>
                  <a:pt x="916" y="11"/>
                </a:lnTo>
                <a:lnTo>
                  <a:pt x="916" y="33"/>
                </a:lnTo>
                <a:lnTo>
                  <a:pt x="916" y="49"/>
                </a:lnTo>
                <a:lnTo>
                  <a:pt x="916" y="71"/>
                </a:lnTo>
                <a:lnTo>
                  <a:pt x="916" y="88"/>
                </a:lnTo>
                <a:lnTo>
                  <a:pt x="916" y="104"/>
                </a:lnTo>
                <a:lnTo>
                  <a:pt x="916" y="120"/>
                </a:lnTo>
                <a:lnTo>
                  <a:pt x="916" y="137"/>
                </a:lnTo>
                <a:lnTo>
                  <a:pt x="916" y="153"/>
                </a:lnTo>
                <a:lnTo>
                  <a:pt x="916" y="169"/>
                </a:lnTo>
                <a:lnTo>
                  <a:pt x="916" y="180"/>
                </a:lnTo>
                <a:lnTo>
                  <a:pt x="916" y="197"/>
                </a:lnTo>
                <a:lnTo>
                  <a:pt x="916" y="208"/>
                </a:lnTo>
                <a:lnTo>
                  <a:pt x="916" y="224"/>
                </a:lnTo>
                <a:lnTo>
                  <a:pt x="916" y="235"/>
                </a:lnTo>
                <a:lnTo>
                  <a:pt x="916" y="246"/>
                </a:lnTo>
                <a:lnTo>
                  <a:pt x="916" y="257"/>
                </a:lnTo>
                <a:lnTo>
                  <a:pt x="916" y="267"/>
                </a:lnTo>
                <a:lnTo>
                  <a:pt x="916" y="278"/>
                </a:lnTo>
                <a:lnTo>
                  <a:pt x="916" y="295"/>
                </a:lnTo>
                <a:lnTo>
                  <a:pt x="916" y="306"/>
                </a:lnTo>
                <a:lnTo>
                  <a:pt x="916" y="317"/>
                </a:lnTo>
                <a:lnTo>
                  <a:pt x="916" y="327"/>
                </a:lnTo>
                <a:lnTo>
                  <a:pt x="916" y="344"/>
                </a:lnTo>
                <a:lnTo>
                  <a:pt x="916" y="355"/>
                </a:lnTo>
                <a:lnTo>
                  <a:pt x="916" y="366"/>
                </a:lnTo>
                <a:lnTo>
                  <a:pt x="923" y="382"/>
                </a:lnTo>
                <a:lnTo>
                  <a:pt x="923" y="393"/>
                </a:lnTo>
                <a:lnTo>
                  <a:pt x="929" y="404"/>
                </a:lnTo>
                <a:lnTo>
                  <a:pt x="929" y="420"/>
                </a:lnTo>
                <a:lnTo>
                  <a:pt x="929" y="436"/>
                </a:lnTo>
                <a:lnTo>
                  <a:pt x="936" y="447"/>
                </a:lnTo>
                <a:lnTo>
                  <a:pt x="936" y="458"/>
                </a:lnTo>
                <a:lnTo>
                  <a:pt x="942" y="475"/>
                </a:lnTo>
                <a:lnTo>
                  <a:pt x="942" y="491"/>
                </a:lnTo>
                <a:lnTo>
                  <a:pt x="942" y="502"/>
                </a:lnTo>
                <a:lnTo>
                  <a:pt x="949" y="518"/>
                </a:lnTo>
                <a:lnTo>
                  <a:pt x="949" y="529"/>
                </a:lnTo>
                <a:lnTo>
                  <a:pt x="955" y="540"/>
                </a:lnTo>
                <a:lnTo>
                  <a:pt x="955" y="556"/>
                </a:lnTo>
                <a:lnTo>
                  <a:pt x="955" y="567"/>
                </a:lnTo>
                <a:lnTo>
                  <a:pt x="955" y="578"/>
                </a:lnTo>
                <a:lnTo>
                  <a:pt x="955" y="589"/>
                </a:lnTo>
                <a:lnTo>
                  <a:pt x="955" y="605"/>
                </a:lnTo>
                <a:lnTo>
                  <a:pt x="955" y="616"/>
                </a:lnTo>
                <a:lnTo>
                  <a:pt x="955" y="627"/>
                </a:lnTo>
                <a:lnTo>
                  <a:pt x="955" y="638"/>
                </a:lnTo>
                <a:lnTo>
                  <a:pt x="955" y="649"/>
                </a:lnTo>
                <a:lnTo>
                  <a:pt x="955" y="660"/>
                </a:lnTo>
                <a:lnTo>
                  <a:pt x="955" y="671"/>
                </a:lnTo>
                <a:lnTo>
                  <a:pt x="949" y="687"/>
                </a:lnTo>
                <a:lnTo>
                  <a:pt x="949" y="698"/>
                </a:lnTo>
                <a:lnTo>
                  <a:pt x="949" y="709"/>
                </a:lnTo>
                <a:lnTo>
                  <a:pt x="942" y="720"/>
                </a:lnTo>
                <a:lnTo>
                  <a:pt x="942" y="731"/>
                </a:lnTo>
                <a:lnTo>
                  <a:pt x="942" y="742"/>
                </a:lnTo>
                <a:lnTo>
                  <a:pt x="942" y="753"/>
                </a:lnTo>
                <a:lnTo>
                  <a:pt x="942" y="769"/>
                </a:lnTo>
                <a:lnTo>
                  <a:pt x="936" y="780"/>
                </a:lnTo>
                <a:lnTo>
                  <a:pt x="936" y="796"/>
                </a:lnTo>
                <a:lnTo>
                  <a:pt x="929" y="807"/>
                </a:lnTo>
                <a:lnTo>
                  <a:pt x="929" y="824"/>
                </a:lnTo>
                <a:lnTo>
                  <a:pt x="929" y="834"/>
                </a:lnTo>
                <a:lnTo>
                  <a:pt x="923" y="851"/>
                </a:lnTo>
                <a:lnTo>
                  <a:pt x="923" y="862"/>
                </a:lnTo>
                <a:lnTo>
                  <a:pt x="916" y="878"/>
                </a:lnTo>
                <a:lnTo>
                  <a:pt x="916" y="889"/>
                </a:lnTo>
                <a:lnTo>
                  <a:pt x="916" y="900"/>
                </a:lnTo>
                <a:lnTo>
                  <a:pt x="909" y="911"/>
                </a:lnTo>
                <a:lnTo>
                  <a:pt x="903" y="922"/>
                </a:lnTo>
                <a:lnTo>
                  <a:pt x="903" y="927"/>
                </a:lnTo>
                <a:lnTo>
                  <a:pt x="896" y="938"/>
                </a:lnTo>
                <a:lnTo>
                  <a:pt x="890" y="949"/>
                </a:lnTo>
                <a:lnTo>
                  <a:pt x="890" y="954"/>
                </a:lnTo>
                <a:lnTo>
                  <a:pt x="883" y="960"/>
                </a:lnTo>
                <a:lnTo>
                  <a:pt x="877" y="960"/>
                </a:lnTo>
                <a:lnTo>
                  <a:pt x="877" y="965"/>
                </a:lnTo>
                <a:lnTo>
                  <a:pt x="870" y="971"/>
                </a:lnTo>
                <a:lnTo>
                  <a:pt x="864" y="971"/>
                </a:lnTo>
                <a:lnTo>
                  <a:pt x="857" y="971"/>
                </a:lnTo>
                <a:lnTo>
                  <a:pt x="851" y="971"/>
                </a:lnTo>
                <a:lnTo>
                  <a:pt x="837" y="971"/>
                </a:lnTo>
                <a:lnTo>
                  <a:pt x="831" y="971"/>
                </a:lnTo>
                <a:lnTo>
                  <a:pt x="824" y="971"/>
                </a:lnTo>
                <a:lnTo>
                  <a:pt x="811" y="971"/>
                </a:lnTo>
                <a:lnTo>
                  <a:pt x="805" y="971"/>
                </a:lnTo>
                <a:lnTo>
                  <a:pt x="798" y="965"/>
                </a:lnTo>
                <a:lnTo>
                  <a:pt x="792" y="965"/>
                </a:lnTo>
                <a:lnTo>
                  <a:pt x="785" y="965"/>
                </a:lnTo>
                <a:lnTo>
                  <a:pt x="785" y="960"/>
                </a:lnTo>
                <a:lnTo>
                  <a:pt x="779" y="960"/>
                </a:lnTo>
                <a:lnTo>
                  <a:pt x="772" y="954"/>
                </a:lnTo>
                <a:lnTo>
                  <a:pt x="766" y="949"/>
                </a:lnTo>
                <a:lnTo>
                  <a:pt x="759" y="949"/>
                </a:lnTo>
                <a:lnTo>
                  <a:pt x="752" y="943"/>
                </a:lnTo>
                <a:lnTo>
                  <a:pt x="746" y="943"/>
                </a:lnTo>
                <a:lnTo>
                  <a:pt x="739" y="938"/>
                </a:lnTo>
                <a:lnTo>
                  <a:pt x="733" y="933"/>
                </a:lnTo>
                <a:lnTo>
                  <a:pt x="726" y="933"/>
                </a:lnTo>
                <a:lnTo>
                  <a:pt x="720" y="927"/>
                </a:lnTo>
                <a:lnTo>
                  <a:pt x="713" y="927"/>
                </a:lnTo>
                <a:lnTo>
                  <a:pt x="713" y="922"/>
                </a:lnTo>
                <a:lnTo>
                  <a:pt x="707" y="922"/>
                </a:lnTo>
                <a:lnTo>
                  <a:pt x="707" y="916"/>
                </a:lnTo>
                <a:lnTo>
                  <a:pt x="700" y="911"/>
                </a:lnTo>
                <a:lnTo>
                  <a:pt x="694" y="911"/>
                </a:lnTo>
                <a:lnTo>
                  <a:pt x="694" y="905"/>
                </a:lnTo>
                <a:lnTo>
                  <a:pt x="694" y="900"/>
                </a:lnTo>
                <a:lnTo>
                  <a:pt x="694" y="889"/>
                </a:lnTo>
                <a:lnTo>
                  <a:pt x="687" y="884"/>
                </a:lnTo>
                <a:lnTo>
                  <a:pt x="687" y="878"/>
                </a:lnTo>
                <a:lnTo>
                  <a:pt x="681" y="873"/>
                </a:lnTo>
                <a:lnTo>
                  <a:pt x="681" y="867"/>
                </a:lnTo>
                <a:lnTo>
                  <a:pt x="681" y="862"/>
                </a:lnTo>
                <a:lnTo>
                  <a:pt x="681" y="856"/>
                </a:lnTo>
                <a:lnTo>
                  <a:pt x="681" y="845"/>
                </a:lnTo>
                <a:lnTo>
                  <a:pt x="681" y="834"/>
                </a:lnTo>
                <a:lnTo>
                  <a:pt x="681" y="829"/>
                </a:lnTo>
                <a:lnTo>
                  <a:pt x="674" y="818"/>
                </a:lnTo>
                <a:lnTo>
                  <a:pt x="674" y="813"/>
                </a:lnTo>
                <a:lnTo>
                  <a:pt x="674" y="802"/>
                </a:lnTo>
                <a:lnTo>
                  <a:pt x="674" y="791"/>
                </a:lnTo>
                <a:lnTo>
                  <a:pt x="674" y="780"/>
                </a:lnTo>
                <a:lnTo>
                  <a:pt x="674" y="774"/>
                </a:lnTo>
                <a:lnTo>
                  <a:pt x="674" y="758"/>
                </a:lnTo>
                <a:lnTo>
                  <a:pt x="674" y="753"/>
                </a:lnTo>
                <a:lnTo>
                  <a:pt x="674" y="742"/>
                </a:lnTo>
                <a:lnTo>
                  <a:pt x="674" y="731"/>
                </a:lnTo>
                <a:lnTo>
                  <a:pt x="681" y="715"/>
                </a:lnTo>
                <a:lnTo>
                  <a:pt x="681" y="704"/>
                </a:lnTo>
                <a:lnTo>
                  <a:pt x="681" y="693"/>
                </a:lnTo>
                <a:lnTo>
                  <a:pt x="681" y="682"/>
                </a:lnTo>
                <a:lnTo>
                  <a:pt x="681" y="665"/>
                </a:lnTo>
                <a:lnTo>
                  <a:pt x="681" y="655"/>
                </a:lnTo>
                <a:lnTo>
                  <a:pt x="681" y="644"/>
                </a:lnTo>
                <a:lnTo>
                  <a:pt x="681" y="627"/>
                </a:lnTo>
                <a:lnTo>
                  <a:pt x="674" y="611"/>
                </a:lnTo>
                <a:lnTo>
                  <a:pt x="674" y="595"/>
                </a:lnTo>
                <a:lnTo>
                  <a:pt x="667" y="578"/>
                </a:lnTo>
                <a:lnTo>
                  <a:pt x="667" y="562"/>
                </a:lnTo>
                <a:lnTo>
                  <a:pt x="667" y="546"/>
                </a:lnTo>
                <a:lnTo>
                  <a:pt x="661" y="529"/>
                </a:lnTo>
                <a:lnTo>
                  <a:pt x="654" y="513"/>
                </a:lnTo>
                <a:lnTo>
                  <a:pt x="654" y="491"/>
                </a:lnTo>
                <a:lnTo>
                  <a:pt x="648" y="475"/>
                </a:lnTo>
                <a:lnTo>
                  <a:pt x="641" y="453"/>
                </a:lnTo>
                <a:lnTo>
                  <a:pt x="635" y="436"/>
                </a:lnTo>
                <a:lnTo>
                  <a:pt x="628" y="415"/>
                </a:lnTo>
                <a:lnTo>
                  <a:pt x="622" y="398"/>
                </a:lnTo>
                <a:lnTo>
                  <a:pt x="615" y="382"/>
                </a:lnTo>
                <a:lnTo>
                  <a:pt x="609" y="366"/>
                </a:lnTo>
                <a:lnTo>
                  <a:pt x="602" y="355"/>
                </a:lnTo>
                <a:lnTo>
                  <a:pt x="595" y="338"/>
                </a:lnTo>
                <a:lnTo>
                  <a:pt x="595" y="327"/>
                </a:lnTo>
                <a:lnTo>
                  <a:pt x="582" y="317"/>
                </a:lnTo>
                <a:lnTo>
                  <a:pt x="576" y="306"/>
                </a:lnTo>
                <a:lnTo>
                  <a:pt x="569" y="295"/>
                </a:lnTo>
                <a:lnTo>
                  <a:pt x="563" y="284"/>
                </a:lnTo>
                <a:lnTo>
                  <a:pt x="556" y="278"/>
                </a:lnTo>
                <a:lnTo>
                  <a:pt x="550" y="273"/>
                </a:lnTo>
                <a:lnTo>
                  <a:pt x="543" y="267"/>
                </a:lnTo>
                <a:lnTo>
                  <a:pt x="537" y="262"/>
                </a:lnTo>
                <a:lnTo>
                  <a:pt x="530" y="257"/>
                </a:lnTo>
                <a:lnTo>
                  <a:pt x="524" y="257"/>
                </a:lnTo>
                <a:lnTo>
                  <a:pt x="517" y="251"/>
                </a:lnTo>
                <a:lnTo>
                  <a:pt x="510" y="251"/>
                </a:lnTo>
                <a:lnTo>
                  <a:pt x="504" y="246"/>
                </a:lnTo>
                <a:lnTo>
                  <a:pt x="497" y="240"/>
                </a:lnTo>
                <a:lnTo>
                  <a:pt x="491" y="240"/>
                </a:lnTo>
                <a:lnTo>
                  <a:pt x="491" y="235"/>
                </a:lnTo>
                <a:lnTo>
                  <a:pt x="478" y="235"/>
                </a:lnTo>
                <a:lnTo>
                  <a:pt x="471" y="229"/>
                </a:lnTo>
                <a:lnTo>
                  <a:pt x="465" y="229"/>
                </a:lnTo>
                <a:lnTo>
                  <a:pt x="458" y="229"/>
                </a:lnTo>
                <a:lnTo>
                  <a:pt x="452" y="224"/>
                </a:lnTo>
                <a:lnTo>
                  <a:pt x="445" y="224"/>
                </a:lnTo>
                <a:lnTo>
                  <a:pt x="439" y="224"/>
                </a:lnTo>
                <a:lnTo>
                  <a:pt x="432" y="224"/>
                </a:lnTo>
                <a:lnTo>
                  <a:pt x="425" y="224"/>
                </a:lnTo>
                <a:lnTo>
                  <a:pt x="419" y="224"/>
                </a:lnTo>
                <a:lnTo>
                  <a:pt x="412" y="229"/>
                </a:lnTo>
                <a:lnTo>
                  <a:pt x="399" y="229"/>
                </a:lnTo>
                <a:lnTo>
                  <a:pt x="399" y="235"/>
                </a:lnTo>
                <a:lnTo>
                  <a:pt x="393" y="235"/>
                </a:lnTo>
                <a:lnTo>
                  <a:pt x="386" y="235"/>
                </a:lnTo>
                <a:lnTo>
                  <a:pt x="380" y="240"/>
                </a:lnTo>
                <a:lnTo>
                  <a:pt x="373" y="246"/>
                </a:lnTo>
                <a:lnTo>
                  <a:pt x="367" y="251"/>
                </a:lnTo>
                <a:lnTo>
                  <a:pt x="360" y="251"/>
                </a:lnTo>
                <a:lnTo>
                  <a:pt x="353" y="257"/>
                </a:lnTo>
                <a:lnTo>
                  <a:pt x="347" y="262"/>
                </a:lnTo>
                <a:lnTo>
                  <a:pt x="340" y="267"/>
                </a:lnTo>
                <a:lnTo>
                  <a:pt x="334" y="273"/>
                </a:lnTo>
                <a:lnTo>
                  <a:pt x="327" y="273"/>
                </a:lnTo>
                <a:lnTo>
                  <a:pt x="321" y="278"/>
                </a:lnTo>
                <a:lnTo>
                  <a:pt x="321" y="284"/>
                </a:lnTo>
                <a:lnTo>
                  <a:pt x="314" y="295"/>
                </a:lnTo>
                <a:lnTo>
                  <a:pt x="308" y="300"/>
                </a:lnTo>
                <a:lnTo>
                  <a:pt x="308" y="306"/>
                </a:lnTo>
                <a:lnTo>
                  <a:pt x="301" y="311"/>
                </a:lnTo>
                <a:lnTo>
                  <a:pt x="295" y="317"/>
                </a:lnTo>
                <a:lnTo>
                  <a:pt x="295" y="322"/>
                </a:lnTo>
                <a:lnTo>
                  <a:pt x="288" y="333"/>
                </a:lnTo>
                <a:lnTo>
                  <a:pt x="288" y="338"/>
                </a:lnTo>
                <a:lnTo>
                  <a:pt x="282" y="349"/>
                </a:lnTo>
                <a:lnTo>
                  <a:pt x="282" y="355"/>
                </a:lnTo>
                <a:lnTo>
                  <a:pt x="282" y="360"/>
                </a:lnTo>
                <a:lnTo>
                  <a:pt x="282" y="371"/>
                </a:lnTo>
                <a:lnTo>
                  <a:pt x="275" y="377"/>
                </a:lnTo>
                <a:lnTo>
                  <a:pt x="275" y="387"/>
                </a:lnTo>
                <a:lnTo>
                  <a:pt x="275" y="393"/>
                </a:lnTo>
                <a:lnTo>
                  <a:pt x="268" y="404"/>
                </a:lnTo>
                <a:lnTo>
                  <a:pt x="268" y="409"/>
                </a:lnTo>
                <a:lnTo>
                  <a:pt x="268" y="415"/>
                </a:lnTo>
                <a:lnTo>
                  <a:pt x="268" y="426"/>
                </a:lnTo>
                <a:lnTo>
                  <a:pt x="268" y="436"/>
                </a:lnTo>
                <a:lnTo>
                  <a:pt x="268" y="442"/>
                </a:lnTo>
                <a:lnTo>
                  <a:pt x="268" y="453"/>
                </a:lnTo>
                <a:lnTo>
                  <a:pt x="262" y="458"/>
                </a:lnTo>
                <a:lnTo>
                  <a:pt x="262" y="469"/>
                </a:lnTo>
                <a:lnTo>
                  <a:pt x="262" y="480"/>
                </a:lnTo>
                <a:lnTo>
                  <a:pt x="262" y="486"/>
                </a:lnTo>
                <a:lnTo>
                  <a:pt x="262" y="491"/>
                </a:lnTo>
                <a:lnTo>
                  <a:pt x="255" y="502"/>
                </a:lnTo>
                <a:lnTo>
                  <a:pt x="255" y="513"/>
                </a:lnTo>
                <a:lnTo>
                  <a:pt x="255" y="518"/>
                </a:lnTo>
                <a:lnTo>
                  <a:pt x="255" y="524"/>
                </a:lnTo>
                <a:lnTo>
                  <a:pt x="255" y="535"/>
                </a:lnTo>
                <a:lnTo>
                  <a:pt x="249" y="540"/>
                </a:lnTo>
                <a:lnTo>
                  <a:pt x="242" y="546"/>
                </a:lnTo>
                <a:lnTo>
                  <a:pt x="242" y="551"/>
                </a:lnTo>
                <a:lnTo>
                  <a:pt x="242" y="556"/>
                </a:lnTo>
                <a:lnTo>
                  <a:pt x="236" y="562"/>
                </a:lnTo>
                <a:lnTo>
                  <a:pt x="229" y="567"/>
                </a:lnTo>
                <a:lnTo>
                  <a:pt x="229" y="573"/>
                </a:lnTo>
                <a:lnTo>
                  <a:pt x="216" y="578"/>
                </a:lnTo>
                <a:lnTo>
                  <a:pt x="216" y="584"/>
                </a:lnTo>
                <a:lnTo>
                  <a:pt x="210" y="589"/>
                </a:lnTo>
                <a:lnTo>
                  <a:pt x="203" y="589"/>
                </a:lnTo>
                <a:lnTo>
                  <a:pt x="197" y="595"/>
                </a:lnTo>
                <a:lnTo>
                  <a:pt x="190" y="600"/>
                </a:lnTo>
                <a:lnTo>
                  <a:pt x="183" y="605"/>
                </a:lnTo>
                <a:lnTo>
                  <a:pt x="177" y="605"/>
                </a:lnTo>
                <a:lnTo>
                  <a:pt x="170" y="605"/>
                </a:lnTo>
                <a:lnTo>
                  <a:pt x="164" y="611"/>
                </a:lnTo>
                <a:lnTo>
                  <a:pt x="151" y="611"/>
                </a:lnTo>
                <a:lnTo>
                  <a:pt x="144" y="616"/>
                </a:lnTo>
                <a:lnTo>
                  <a:pt x="138" y="616"/>
                </a:lnTo>
                <a:lnTo>
                  <a:pt x="131" y="616"/>
                </a:lnTo>
                <a:lnTo>
                  <a:pt x="125" y="616"/>
                </a:lnTo>
                <a:lnTo>
                  <a:pt x="118" y="616"/>
                </a:lnTo>
                <a:lnTo>
                  <a:pt x="111" y="616"/>
                </a:lnTo>
                <a:lnTo>
                  <a:pt x="105" y="616"/>
                </a:lnTo>
                <a:lnTo>
                  <a:pt x="98" y="616"/>
                </a:lnTo>
                <a:lnTo>
                  <a:pt x="85" y="611"/>
                </a:lnTo>
                <a:lnTo>
                  <a:pt x="72" y="611"/>
                </a:lnTo>
                <a:lnTo>
                  <a:pt x="72" y="605"/>
                </a:lnTo>
                <a:lnTo>
                  <a:pt x="66" y="605"/>
                </a:lnTo>
                <a:lnTo>
                  <a:pt x="59" y="605"/>
                </a:lnTo>
                <a:lnTo>
                  <a:pt x="53" y="600"/>
                </a:lnTo>
                <a:lnTo>
                  <a:pt x="46" y="600"/>
                </a:lnTo>
                <a:lnTo>
                  <a:pt x="46" y="595"/>
                </a:lnTo>
                <a:lnTo>
                  <a:pt x="40" y="589"/>
                </a:lnTo>
                <a:lnTo>
                  <a:pt x="33" y="589"/>
                </a:lnTo>
                <a:lnTo>
                  <a:pt x="33" y="584"/>
                </a:lnTo>
                <a:lnTo>
                  <a:pt x="26" y="578"/>
                </a:lnTo>
                <a:lnTo>
                  <a:pt x="20" y="578"/>
                </a:lnTo>
                <a:lnTo>
                  <a:pt x="20" y="573"/>
                </a:lnTo>
                <a:lnTo>
                  <a:pt x="20" y="567"/>
                </a:lnTo>
                <a:lnTo>
                  <a:pt x="13" y="562"/>
                </a:lnTo>
                <a:lnTo>
                  <a:pt x="13" y="556"/>
                </a:lnTo>
                <a:lnTo>
                  <a:pt x="7" y="556"/>
                </a:lnTo>
                <a:lnTo>
                  <a:pt x="7" y="546"/>
                </a:lnTo>
                <a:lnTo>
                  <a:pt x="7" y="540"/>
                </a:lnTo>
                <a:lnTo>
                  <a:pt x="7" y="535"/>
                </a:lnTo>
                <a:lnTo>
                  <a:pt x="7" y="529"/>
                </a:lnTo>
                <a:lnTo>
                  <a:pt x="0" y="524"/>
                </a:lnTo>
                <a:lnTo>
                  <a:pt x="0" y="518"/>
                </a:lnTo>
                <a:lnTo>
                  <a:pt x="0" y="513"/>
                </a:lnTo>
                <a:lnTo>
                  <a:pt x="0" y="502"/>
                </a:lnTo>
                <a:lnTo>
                  <a:pt x="0" y="496"/>
                </a:lnTo>
                <a:lnTo>
                  <a:pt x="0" y="491"/>
                </a:lnTo>
                <a:lnTo>
                  <a:pt x="0" y="480"/>
                </a:lnTo>
                <a:lnTo>
                  <a:pt x="0" y="475"/>
                </a:lnTo>
                <a:lnTo>
                  <a:pt x="0" y="469"/>
                </a:lnTo>
                <a:lnTo>
                  <a:pt x="0" y="458"/>
                </a:lnTo>
                <a:lnTo>
                  <a:pt x="0" y="453"/>
                </a:lnTo>
                <a:lnTo>
                  <a:pt x="0" y="442"/>
                </a:lnTo>
                <a:lnTo>
                  <a:pt x="0" y="436"/>
                </a:lnTo>
                <a:lnTo>
                  <a:pt x="0" y="431"/>
                </a:lnTo>
                <a:lnTo>
                  <a:pt x="7" y="426"/>
                </a:lnTo>
                <a:lnTo>
                  <a:pt x="7" y="415"/>
                </a:lnTo>
                <a:lnTo>
                  <a:pt x="0" y="409"/>
                </a:lnTo>
                <a:lnTo>
                  <a:pt x="0" y="404"/>
                </a:lnTo>
                <a:lnTo>
                  <a:pt x="0" y="393"/>
                </a:lnTo>
                <a:lnTo>
                  <a:pt x="0" y="387"/>
                </a:lnTo>
                <a:lnTo>
                  <a:pt x="0" y="382"/>
                </a:lnTo>
                <a:lnTo>
                  <a:pt x="0" y="371"/>
                </a:lnTo>
                <a:lnTo>
                  <a:pt x="0" y="366"/>
                </a:lnTo>
                <a:lnTo>
                  <a:pt x="0" y="360"/>
                </a:lnTo>
                <a:lnTo>
                  <a:pt x="0" y="355"/>
                </a:lnTo>
                <a:lnTo>
                  <a:pt x="0" y="349"/>
                </a:lnTo>
                <a:lnTo>
                  <a:pt x="0" y="338"/>
                </a:lnTo>
                <a:lnTo>
                  <a:pt x="0" y="327"/>
                </a:lnTo>
                <a:lnTo>
                  <a:pt x="0" y="322"/>
                </a:lnTo>
                <a:lnTo>
                  <a:pt x="0" y="311"/>
                </a:lnTo>
                <a:lnTo>
                  <a:pt x="0" y="300"/>
                </a:lnTo>
                <a:lnTo>
                  <a:pt x="0" y="289"/>
                </a:lnTo>
                <a:lnTo>
                  <a:pt x="0" y="278"/>
                </a:lnTo>
                <a:lnTo>
                  <a:pt x="0" y="267"/>
                </a:lnTo>
                <a:lnTo>
                  <a:pt x="0" y="257"/>
                </a:lnTo>
                <a:lnTo>
                  <a:pt x="0" y="240"/>
                </a:lnTo>
                <a:lnTo>
                  <a:pt x="0" y="229"/>
                </a:lnTo>
                <a:lnTo>
                  <a:pt x="7" y="213"/>
                </a:lnTo>
                <a:lnTo>
                  <a:pt x="7" y="197"/>
                </a:lnTo>
                <a:lnTo>
                  <a:pt x="7" y="180"/>
                </a:lnTo>
                <a:lnTo>
                  <a:pt x="7" y="169"/>
                </a:lnTo>
                <a:lnTo>
                  <a:pt x="7" y="153"/>
                </a:lnTo>
                <a:lnTo>
                  <a:pt x="7" y="142"/>
                </a:lnTo>
                <a:lnTo>
                  <a:pt x="7" y="131"/>
                </a:lnTo>
                <a:lnTo>
                  <a:pt x="7" y="115"/>
                </a:lnTo>
                <a:lnTo>
                  <a:pt x="7" y="104"/>
                </a:lnTo>
                <a:lnTo>
                  <a:pt x="7" y="93"/>
                </a:lnTo>
                <a:lnTo>
                  <a:pt x="13" y="88"/>
                </a:lnTo>
                <a:lnTo>
                  <a:pt x="13" y="77"/>
                </a:lnTo>
                <a:lnTo>
                  <a:pt x="13" y="66"/>
                </a:lnTo>
                <a:lnTo>
                  <a:pt x="13" y="60"/>
                </a:lnTo>
                <a:lnTo>
                  <a:pt x="13" y="55"/>
                </a:lnTo>
                <a:lnTo>
                  <a:pt x="13" y="44"/>
                </a:lnTo>
                <a:lnTo>
                  <a:pt x="13" y="39"/>
                </a:lnTo>
                <a:lnTo>
                  <a:pt x="13" y="28"/>
                </a:lnTo>
                <a:lnTo>
                  <a:pt x="13" y="22"/>
                </a:lnTo>
                <a:lnTo>
                  <a:pt x="13" y="17"/>
                </a:lnTo>
                <a:lnTo>
                  <a:pt x="13" y="11"/>
                </a:lnTo>
                <a:lnTo>
                  <a:pt x="13" y="6"/>
                </a:lnTo>
                <a:lnTo>
                  <a:pt x="13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400" name="Oval 18"/>
          <p:cNvSpPr>
            <a:spLocks noChangeArrowheads="1"/>
          </p:cNvSpPr>
          <p:nvPr/>
        </p:nvSpPr>
        <p:spPr bwMode="auto">
          <a:xfrm>
            <a:off x="6319838" y="3403601"/>
            <a:ext cx="177800" cy="493713"/>
          </a:xfrm>
          <a:prstGeom prst="ellips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lv-LV" sz="1800"/>
          </a:p>
        </p:txBody>
      </p:sp>
      <p:sp>
        <p:nvSpPr>
          <p:cNvPr id="16401" name="Arc 19"/>
          <p:cNvSpPr>
            <a:spLocks/>
          </p:cNvSpPr>
          <p:nvPr/>
        </p:nvSpPr>
        <p:spPr bwMode="auto">
          <a:xfrm>
            <a:off x="6310313" y="3651250"/>
            <a:ext cx="125412" cy="242888"/>
          </a:xfrm>
          <a:custGeom>
            <a:avLst/>
            <a:gdLst>
              <a:gd name="T0" fmla="*/ 24191162 w 21600"/>
              <a:gd name="T1" fmla="*/ 345448566 h 21598"/>
              <a:gd name="T2" fmla="*/ 0 w 21600"/>
              <a:gd name="T3" fmla="*/ 0 h 21598"/>
              <a:gd name="T4" fmla="*/ 24546815 w 21600"/>
              <a:gd name="T5" fmla="*/ 0 h 21598"/>
              <a:gd name="T6" fmla="*/ 0 60000 65536"/>
              <a:gd name="T7" fmla="*/ 0 60000 65536"/>
              <a:gd name="T8" fmla="*/ 0 60000 65536"/>
              <a:gd name="T9" fmla="*/ 0 w 21600"/>
              <a:gd name="T10" fmla="*/ 0 h 21598"/>
              <a:gd name="T11" fmla="*/ 21600 w 21600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8" fill="none" extrusionOk="0">
                <a:moveTo>
                  <a:pt x="21287" y="21597"/>
                </a:moveTo>
                <a:cubicBezTo>
                  <a:pt x="9480" y="21426"/>
                  <a:pt x="0" y="11807"/>
                  <a:pt x="0" y="0"/>
                </a:cubicBezTo>
              </a:path>
              <a:path w="21600" h="21598" stroke="0" extrusionOk="0">
                <a:moveTo>
                  <a:pt x="21287" y="21597"/>
                </a:moveTo>
                <a:cubicBezTo>
                  <a:pt x="9480" y="21426"/>
                  <a:pt x="0" y="11807"/>
                  <a:pt x="0" y="0"/>
                </a:cubicBezTo>
                <a:lnTo>
                  <a:pt x="21600" y="0"/>
                </a:lnTo>
                <a:lnTo>
                  <a:pt x="21287" y="21597"/>
                </a:lnTo>
                <a:close/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402" name="Arc 20"/>
          <p:cNvSpPr>
            <a:spLocks/>
          </p:cNvSpPr>
          <p:nvPr/>
        </p:nvSpPr>
        <p:spPr bwMode="auto">
          <a:xfrm>
            <a:off x="6372225" y="3651251"/>
            <a:ext cx="127000" cy="244475"/>
          </a:xfrm>
          <a:custGeom>
            <a:avLst/>
            <a:gdLst>
              <a:gd name="T0" fmla="*/ 24723463 w 21913"/>
              <a:gd name="T1" fmla="*/ 0 h 21600"/>
              <a:gd name="T2" fmla="*/ 0 w 21913"/>
              <a:gd name="T3" fmla="*/ 354434286 h 21600"/>
              <a:gd name="T4" fmla="*/ 353129 w 21913"/>
              <a:gd name="T5" fmla="*/ 0 h 21600"/>
              <a:gd name="T6" fmla="*/ 0 60000 65536"/>
              <a:gd name="T7" fmla="*/ 0 60000 65536"/>
              <a:gd name="T8" fmla="*/ 0 60000 65536"/>
              <a:gd name="T9" fmla="*/ 0 w 21913"/>
              <a:gd name="T10" fmla="*/ 0 h 21600"/>
              <a:gd name="T11" fmla="*/ 21913 w 2191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913" h="21600" fill="none" extrusionOk="0">
                <a:moveTo>
                  <a:pt x="21913" y="0"/>
                </a:moveTo>
                <a:cubicBezTo>
                  <a:pt x="21913" y="11929"/>
                  <a:pt x="12242" y="21600"/>
                  <a:pt x="313" y="21600"/>
                </a:cubicBezTo>
                <a:cubicBezTo>
                  <a:pt x="208" y="21600"/>
                  <a:pt x="104" y="21599"/>
                  <a:pt x="0" y="21597"/>
                </a:cubicBezTo>
              </a:path>
              <a:path w="21913" h="21600" stroke="0" extrusionOk="0">
                <a:moveTo>
                  <a:pt x="21913" y="0"/>
                </a:moveTo>
                <a:cubicBezTo>
                  <a:pt x="21913" y="11929"/>
                  <a:pt x="12242" y="21600"/>
                  <a:pt x="313" y="21600"/>
                </a:cubicBezTo>
                <a:cubicBezTo>
                  <a:pt x="208" y="21600"/>
                  <a:pt x="104" y="21599"/>
                  <a:pt x="0" y="21597"/>
                </a:cubicBezTo>
                <a:lnTo>
                  <a:pt x="313" y="0"/>
                </a:lnTo>
                <a:lnTo>
                  <a:pt x="21913" y="0"/>
                </a:lnTo>
                <a:close/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403" name="Rectangle 21"/>
          <p:cNvSpPr>
            <a:spLocks noChangeArrowheads="1"/>
          </p:cNvSpPr>
          <p:nvPr/>
        </p:nvSpPr>
        <p:spPr bwMode="auto">
          <a:xfrm>
            <a:off x="6381751" y="3906838"/>
            <a:ext cx="53975" cy="863600"/>
          </a:xfrm>
          <a:prstGeom prst="rect">
            <a:avLst/>
          </a:prstGeom>
          <a:solidFill>
            <a:srgbClr val="02ABEA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lv-LV" sz="1800"/>
          </a:p>
        </p:txBody>
      </p:sp>
      <p:sp>
        <p:nvSpPr>
          <p:cNvPr id="16404" name="Arc 22"/>
          <p:cNvSpPr>
            <a:spLocks/>
          </p:cNvSpPr>
          <p:nvPr/>
        </p:nvSpPr>
        <p:spPr bwMode="auto">
          <a:xfrm>
            <a:off x="6927850" y="3402014"/>
            <a:ext cx="134938" cy="73025"/>
          </a:xfrm>
          <a:custGeom>
            <a:avLst/>
            <a:gdLst>
              <a:gd name="T0" fmla="*/ 2688196 w 21600"/>
              <a:gd name="T1" fmla="*/ 5482714 h 17310"/>
              <a:gd name="T2" fmla="*/ 2826895 w 21600"/>
              <a:gd name="T3" fmla="*/ 0 h 17310"/>
              <a:gd name="T4" fmla="*/ 32898472 w 21600"/>
              <a:gd name="T5" fmla="*/ 2774283 h 17310"/>
              <a:gd name="T6" fmla="*/ 0 60000 65536"/>
              <a:gd name="T7" fmla="*/ 0 60000 65536"/>
              <a:gd name="T8" fmla="*/ 0 60000 65536"/>
              <a:gd name="T9" fmla="*/ 0 w 21600"/>
              <a:gd name="T10" fmla="*/ 0 h 17310"/>
              <a:gd name="T11" fmla="*/ 21600 w 21600"/>
              <a:gd name="T12" fmla="*/ 17310 h 173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310" fill="none" extrusionOk="0">
                <a:moveTo>
                  <a:pt x="1764" y="17310"/>
                </a:moveTo>
                <a:cubicBezTo>
                  <a:pt x="600" y="14609"/>
                  <a:pt x="0" y="11699"/>
                  <a:pt x="0" y="8759"/>
                </a:cubicBezTo>
                <a:cubicBezTo>
                  <a:pt x="-1" y="5741"/>
                  <a:pt x="632" y="2757"/>
                  <a:pt x="1855" y="-1"/>
                </a:cubicBezTo>
              </a:path>
              <a:path w="21600" h="17310" stroke="0" extrusionOk="0">
                <a:moveTo>
                  <a:pt x="1764" y="17310"/>
                </a:moveTo>
                <a:cubicBezTo>
                  <a:pt x="600" y="14609"/>
                  <a:pt x="0" y="11699"/>
                  <a:pt x="0" y="8759"/>
                </a:cubicBezTo>
                <a:cubicBezTo>
                  <a:pt x="-1" y="5741"/>
                  <a:pt x="632" y="2757"/>
                  <a:pt x="1855" y="-1"/>
                </a:cubicBezTo>
                <a:lnTo>
                  <a:pt x="21600" y="8759"/>
                </a:lnTo>
                <a:lnTo>
                  <a:pt x="1764" y="173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405" name="Line 23"/>
          <p:cNvSpPr>
            <a:spLocks noChangeShapeType="1"/>
          </p:cNvSpPr>
          <p:nvPr/>
        </p:nvSpPr>
        <p:spPr bwMode="auto">
          <a:xfrm>
            <a:off x="6481763" y="3443289"/>
            <a:ext cx="457200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406" name="Arc 24"/>
          <p:cNvSpPr>
            <a:spLocks/>
          </p:cNvSpPr>
          <p:nvPr/>
        </p:nvSpPr>
        <p:spPr bwMode="auto">
          <a:xfrm>
            <a:off x="6989764" y="3962401"/>
            <a:ext cx="73025" cy="34925"/>
          </a:xfrm>
          <a:custGeom>
            <a:avLst/>
            <a:gdLst>
              <a:gd name="T0" fmla="*/ 226902 w 21600"/>
              <a:gd name="T1" fmla="*/ 301603 h 17023"/>
              <a:gd name="T2" fmla="*/ 229647 w 21600"/>
              <a:gd name="T3" fmla="*/ 0 h 17023"/>
              <a:gd name="T4" fmla="*/ 2821791 w 21600"/>
              <a:gd name="T5" fmla="*/ 151220 h 17023"/>
              <a:gd name="T6" fmla="*/ 0 60000 65536"/>
              <a:gd name="T7" fmla="*/ 0 60000 65536"/>
              <a:gd name="T8" fmla="*/ 0 60000 65536"/>
              <a:gd name="T9" fmla="*/ 0 w 21600"/>
              <a:gd name="T10" fmla="*/ 0 h 17023"/>
              <a:gd name="T11" fmla="*/ 21600 w 21600"/>
              <a:gd name="T12" fmla="*/ 17023 h 170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023" fill="none" extrusionOk="0">
                <a:moveTo>
                  <a:pt x="1737" y="17022"/>
                </a:moveTo>
                <a:cubicBezTo>
                  <a:pt x="591" y="14339"/>
                  <a:pt x="0" y="11452"/>
                  <a:pt x="0" y="8535"/>
                </a:cubicBezTo>
                <a:cubicBezTo>
                  <a:pt x="-1" y="5600"/>
                  <a:pt x="598" y="2695"/>
                  <a:pt x="1757" y="-1"/>
                </a:cubicBezTo>
              </a:path>
              <a:path w="21600" h="17023" stroke="0" extrusionOk="0">
                <a:moveTo>
                  <a:pt x="1737" y="17022"/>
                </a:moveTo>
                <a:cubicBezTo>
                  <a:pt x="591" y="14339"/>
                  <a:pt x="0" y="11452"/>
                  <a:pt x="0" y="8535"/>
                </a:cubicBezTo>
                <a:cubicBezTo>
                  <a:pt x="-1" y="5600"/>
                  <a:pt x="598" y="2695"/>
                  <a:pt x="1757" y="-1"/>
                </a:cubicBezTo>
                <a:lnTo>
                  <a:pt x="21600" y="8535"/>
                </a:lnTo>
                <a:lnTo>
                  <a:pt x="1737" y="170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16407" name="Line 25"/>
          <p:cNvSpPr>
            <a:spLocks noChangeShapeType="1"/>
          </p:cNvSpPr>
          <p:nvPr/>
        </p:nvSpPr>
        <p:spPr bwMode="auto">
          <a:xfrm>
            <a:off x="6502401" y="3979864"/>
            <a:ext cx="4984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216105" y="5033050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000" b="1" i="1" u="sng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000" b="1" dirty="0">
              <a:latin typeface="Times New Roman" panose="02020603050405020304" pitchFamily="18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593883" y="814712"/>
            <a:ext cx="80454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Arial" panose="020B0604020202020204" pitchFamily="34" charset="0"/>
              </a:rPr>
              <a:t>Bieži jaunām pacientēm – aptuveni 1/3 pacienšu</a:t>
            </a:r>
            <a:r>
              <a:rPr lang="en-GB" altLang="lv-LV" sz="2400" dirty="0" smtClean="0">
                <a:latin typeface="Arial" panose="020B0604020202020204" pitchFamily="34" charset="0"/>
              </a:rPr>
              <a:t> </a:t>
            </a:r>
            <a:r>
              <a:rPr lang="en-GB" altLang="lv-LV" sz="2400" dirty="0">
                <a:latin typeface="Arial" panose="020B0604020202020204" pitchFamily="34" charset="0"/>
              </a:rPr>
              <a:t>&lt; 40 </a:t>
            </a:r>
            <a:r>
              <a:rPr lang="lv-LV" altLang="lv-LV" sz="2400" dirty="0" err="1" smtClean="0">
                <a:latin typeface="Arial" panose="020B0604020202020204" pitchFamily="34" charset="0"/>
              </a:rPr>
              <a:t>g.v</a:t>
            </a:r>
            <a:r>
              <a:rPr lang="lv-LV" altLang="lv-LV" sz="2400" dirty="0" smtClean="0">
                <a:latin typeface="Arial" panose="020B0604020202020204" pitchFamily="34" charset="0"/>
              </a:rPr>
              <a:t>.</a:t>
            </a:r>
            <a:endParaRPr lang="en-GB" altLang="lv-LV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Arial" panose="020B0604020202020204" pitchFamily="34" charset="0"/>
              </a:rPr>
              <a:t>Bieži nedzemdējušām sievietēm</a:t>
            </a:r>
            <a:endParaRPr lang="en-GB" altLang="lv-LV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8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4050"/>
            <a:ext cx="11144249" cy="2243773"/>
          </a:xfrm>
        </p:spPr>
        <p:txBody>
          <a:bodyPr/>
          <a:lstStyle/>
          <a:p>
            <a:pPr algn="ctr"/>
            <a:r>
              <a:rPr lang="lv-LV" dirty="0" smtClean="0"/>
              <a:t>Stadija &gt;IA1</a:t>
            </a:r>
            <a:br>
              <a:rPr lang="lv-LV" dirty="0" smtClean="0"/>
            </a:br>
            <a:r>
              <a:rPr lang="lv-LV" dirty="0"/>
              <a:t/>
            </a:r>
            <a:br>
              <a:rPr lang="lv-LV" dirty="0"/>
            </a:br>
            <a:r>
              <a:rPr lang="lv-LV" dirty="0" smtClean="0"/>
              <a:t>Staru terapija vai ķirurģiska terapija</a:t>
            </a:r>
            <a:br>
              <a:rPr lang="lv-LV" dirty="0" smtClean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53383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0014" y="188913"/>
            <a:ext cx="7058025" cy="914400"/>
          </a:xfrm>
        </p:spPr>
        <p:txBody>
          <a:bodyPr/>
          <a:lstStyle/>
          <a:p>
            <a:pPr algn="ctr">
              <a:defRPr/>
            </a:pPr>
            <a:r>
              <a:rPr lang="lv-LV" sz="4400" dirty="0" err="1"/>
              <a:t>Adjuvanta</a:t>
            </a:r>
            <a:r>
              <a:rPr lang="lv-LV" sz="4400" dirty="0"/>
              <a:t> terapija</a:t>
            </a:r>
          </a:p>
        </p:txBody>
      </p:sp>
      <p:sp>
        <p:nvSpPr>
          <p:cNvPr id="54275" name="TextBox 8"/>
          <p:cNvSpPr txBox="1">
            <a:spLocks noChangeArrowheads="1"/>
          </p:cNvSpPr>
          <p:nvPr/>
        </p:nvSpPr>
        <p:spPr bwMode="auto">
          <a:xfrm>
            <a:off x="1703389" y="1341438"/>
            <a:ext cx="7921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3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485900" indent="-3429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lv-LV" sz="2400">
                <a:solidFill>
                  <a:schemeClr val="tx1"/>
                </a:solidFill>
              </a:rPr>
              <a:t>	Augsta recidīva Riska Faktoru Kombinācija: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lv-LV" altLang="lv-LV" sz="2400">
                <a:solidFill>
                  <a:schemeClr val="tx1"/>
                </a:solidFill>
              </a:rPr>
              <a:t>Liels primārais audzējs ( &gt;4cm)   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lv-LV" altLang="lv-LV" sz="2400">
                <a:solidFill>
                  <a:schemeClr val="tx1"/>
                </a:solidFill>
              </a:rPr>
              <a:t>Dziļa invāzija stromā (invāzija &gt;1/3) </a:t>
            </a:r>
          </a:p>
          <a:p>
            <a:pPr lvl="2" eaLnBrk="1" hangingPunct="1">
              <a:buFont typeface="Wingdings" panose="05000000000000000000" pitchFamily="2" charset="2"/>
              <a:buChar char="Ø"/>
            </a:pPr>
            <a:r>
              <a:rPr lang="lv-LV" altLang="lv-LV" sz="2400">
                <a:solidFill>
                  <a:schemeClr val="tx1"/>
                </a:solidFill>
              </a:rPr>
              <a:t>LVSI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03388" y="3451225"/>
            <a:ext cx="2952750" cy="14303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altLang="lv-LV" sz="2200" b="1" dirty="0"/>
              <a:t> NAV </a:t>
            </a:r>
            <a:r>
              <a:rPr lang="lv-LV" altLang="lv-LV" sz="2200" b="1" dirty="0" err="1"/>
              <a:t>mts</a:t>
            </a:r>
            <a:r>
              <a:rPr lang="lv-LV" altLang="lv-LV" sz="2200" b="1" dirty="0"/>
              <a:t> </a:t>
            </a:r>
            <a:r>
              <a:rPr lang="lv-LV" altLang="lv-LV" sz="2200" b="1" dirty="0" smtClean="0"/>
              <a:t>l/m</a:t>
            </a:r>
          </a:p>
          <a:p>
            <a:pPr algn="ctr">
              <a:defRPr/>
            </a:pPr>
            <a:endParaRPr lang="lv-LV" altLang="lv-LV" sz="2200" b="1" dirty="0"/>
          </a:p>
          <a:p>
            <a:pPr algn="ctr">
              <a:defRPr/>
            </a:pPr>
            <a:r>
              <a:rPr lang="lv-LV" altLang="lv-LV" sz="2200" b="1" dirty="0"/>
              <a:t> </a:t>
            </a:r>
            <a:r>
              <a:rPr lang="lv-LV" altLang="lv-LV" sz="2200" b="1" dirty="0" smtClean="0"/>
              <a:t>nav   </a:t>
            </a:r>
            <a:r>
              <a:rPr lang="lv-LV" altLang="lv-LV" sz="2200" b="1" dirty="0"/>
              <a:t>RFK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06964" y="3438525"/>
            <a:ext cx="2701925" cy="14303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lv-LV" altLang="lv-LV" sz="2200" b="1" dirty="0"/>
              <a:t>   NAV </a:t>
            </a:r>
            <a:r>
              <a:rPr lang="lv-LV" altLang="lv-LV" sz="2200" b="1" dirty="0" err="1"/>
              <a:t>mts</a:t>
            </a:r>
            <a:r>
              <a:rPr lang="lv-LV" altLang="lv-LV" sz="2200" b="1" dirty="0"/>
              <a:t> </a:t>
            </a:r>
            <a:r>
              <a:rPr lang="lv-LV" altLang="lv-LV" sz="2200" b="1" dirty="0" smtClean="0"/>
              <a:t>l/m</a:t>
            </a:r>
          </a:p>
          <a:p>
            <a:pPr>
              <a:defRPr/>
            </a:pPr>
            <a:endParaRPr lang="lv-LV" altLang="lv-LV" sz="2200" b="1" dirty="0"/>
          </a:p>
          <a:p>
            <a:pPr algn="ctr">
              <a:defRPr/>
            </a:pPr>
            <a:r>
              <a:rPr lang="lv-LV" altLang="lv-LV" sz="2200" b="1" dirty="0" smtClean="0"/>
              <a:t>ir  </a:t>
            </a:r>
            <a:r>
              <a:rPr lang="lv-LV" altLang="lv-LV" sz="2200" b="1" dirty="0"/>
              <a:t>RFK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51763" y="3408363"/>
            <a:ext cx="2736850" cy="14605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altLang="lv-LV" sz="2200" b="1" dirty="0"/>
              <a:t>IR </a:t>
            </a:r>
            <a:r>
              <a:rPr lang="lv-LV" altLang="lv-LV" sz="2200" b="1" dirty="0" err="1"/>
              <a:t>mts</a:t>
            </a:r>
            <a:r>
              <a:rPr lang="lv-LV" altLang="lv-LV" sz="2200" b="1" dirty="0"/>
              <a:t> l/m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51763" y="5013325"/>
            <a:ext cx="2736850" cy="14605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altLang="lv-LV" sz="2400" b="1" dirty="0"/>
              <a:t>Staru ķīmijterapija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06964" y="5013325"/>
            <a:ext cx="2701925" cy="1460500"/>
          </a:xfrm>
          <a:prstGeom prst="roundRect">
            <a:avLst/>
          </a:prstGeom>
          <a:solidFill>
            <a:srgbClr val="CC66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altLang="lv-LV" sz="2400" b="1" dirty="0"/>
              <a:t>Staru ± ķīmijterapija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38314" y="5019675"/>
            <a:ext cx="2917825" cy="1460500"/>
          </a:xfrm>
          <a:prstGeom prst="round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altLang="lv-LV" sz="2400" b="1" dirty="0"/>
              <a:t>Novērošana</a:t>
            </a:r>
          </a:p>
        </p:txBody>
      </p:sp>
    </p:spTree>
    <p:extLst>
      <p:ext uri="{BB962C8B-B14F-4D97-AF65-F5344CB8AC3E}">
        <p14:creationId xmlns:p14="http://schemas.microsoft.com/office/powerpoint/2010/main" val="2614332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101" y="2781444"/>
            <a:ext cx="4717825" cy="1400530"/>
          </a:xfrm>
        </p:spPr>
        <p:txBody>
          <a:bodyPr/>
          <a:lstStyle/>
          <a:p>
            <a:r>
              <a:rPr lang="lv-LV" dirty="0" smtClean="0"/>
              <a:t>Staru terapija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39651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0399" t="15732" r="10352" b="14919"/>
          <a:stretch/>
        </p:blipFill>
        <p:spPr bwMode="auto">
          <a:xfrm>
            <a:off x="1114878" y="1604963"/>
            <a:ext cx="8523969" cy="4195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0426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725" t="6421" r="15122" b="7534"/>
          <a:stretch/>
        </p:blipFill>
        <p:spPr bwMode="auto">
          <a:xfrm>
            <a:off x="171450" y="0"/>
            <a:ext cx="10010775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5756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Staru </a:t>
            </a:r>
            <a:r>
              <a:rPr lang="lv-LV" dirty="0" smtClean="0"/>
              <a:t>terapijas ietekme uz reproduktīvo funkciju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860" y="2088379"/>
            <a:ext cx="11299372" cy="544721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lv-LV" sz="2400" dirty="0"/>
              <a:t>Deva – gan kopējā, gan </a:t>
            </a:r>
            <a:r>
              <a:rPr lang="lv-LV" sz="2400" dirty="0" smtClean="0"/>
              <a:t>reizes</a:t>
            </a:r>
          </a:p>
          <a:p>
            <a:pPr>
              <a:lnSpc>
                <a:spcPct val="80000"/>
              </a:lnSpc>
            </a:pPr>
            <a:r>
              <a:rPr lang="lv-LV" sz="2400" dirty="0"/>
              <a:t>Staru terapijas </a:t>
            </a:r>
            <a:r>
              <a:rPr lang="lv-LV" sz="2400" dirty="0" smtClean="0"/>
              <a:t>lauks</a:t>
            </a:r>
            <a:endParaRPr lang="lv-LV" sz="2400" dirty="0"/>
          </a:p>
          <a:p>
            <a:pPr>
              <a:lnSpc>
                <a:spcPct val="80000"/>
              </a:lnSpc>
            </a:pPr>
            <a:r>
              <a:rPr lang="lv-LV" sz="2400" dirty="0"/>
              <a:t>Vecums un </a:t>
            </a:r>
            <a:r>
              <a:rPr lang="lv-LV" sz="2400" dirty="0" err="1"/>
              <a:t>primordiālo</a:t>
            </a:r>
            <a:r>
              <a:rPr lang="lv-LV" sz="2400" dirty="0"/>
              <a:t> folikulu skaits</a:t>
            </a:r>
            <a:endParaRPr lang="en-CA" sz="2400" dirty="0"/>
          </a:p>
          <a:p>
            <a:pPr>
              <a:lnSpc>
                <a:spcPct val="80000"/>
              </a:lnSpc>
            </a:pPr>
            <a:r>
              <a:rPr lang="lv-LV" sz="2400" dirty="0"/>
              <a:t>Hipotalāma-</a:t>
            </a:r>
            <a:r>
              <a:rPr lang="lv-LV" sz="2400" dirty="0" err="1"/>
              <a:t>hipofizārā-olnīcu</a:t>
            </a:r>
            <a:r>
              <a:rPr lang="lv-LV" sz="2400" dirty="0"/>
              <a:t> ass </a:t>
            </a:r>
            <a:endParaRPr lang="lv-LV" altLang="lv-LV" sz="2400" dirty="0" smtClean="0"/>
          </a:p>
          <a:p>
            <a:pPr>
              <a:lnSpc>
                <a:spcPct val="80000"/>
              </a:lnSpc>
            </a:pPr>
            <a:r>
              <a:rPr lang="lv-LV" altLang="lv-LV" sz="2400" dirty="0" smtClean="0"/>
              <a:t>Paliekošs spermatozoīdu bojājums 2.5 (</a:t>
            </a:r>
            <a:r>
              <a:rPr lang="en-US" altLang="lv-LV" sz="2400" dirty="0" smtClean="0"/>
              <a:t>4</a:t>
            </a:r>
            <a:r>
              <a:rPr lang="lv-LV" altLang="lv-LV" sz="2400" dirty="0" smtClean="0"/>
              <a:t>)</a:t>
            </a:r>
            <a:r>
              <a:rPr lang="en-US" altLang="lv-LV" sz="2400" dirty="0" smtClean="0"/>
              <a:t> </a:t>
            </a:r>
            <a:r>
              <a:rPr lang="en-US" altLang="lv-LV" sz="2400" dirty="0" err="1" smtClean="0"/>
              <a:t>Gy</a:t>
            </a:r>
            <a:r>
              <a:rPr lang="lv-LV" altLang="lv-LV" sz="24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lv-LV" altLang="lv-LV" sz="2400" dirty="0" smtClean="0"/>
              <a:t>Olnīcu bojājums </a:t>
            </a:r>
            <a:r>
              <a:rPr lang="en-US" altLang="lv-LV" sz="2400" dirty="0" smtClean="0"/>
              <a:t>&gt;40 </a:t>
            </a:r>
            <a:r>
              <a:rPr lang="lv-LV" altLang="lv-LV" sz="2400" dirty="0" err="1" smtClean="0"/>
              <a:t>g.v</a:t>
            </a:r>
            <a:r>
              <a:rPr lang="lv-LV" altLang="lv-LV" sz="2400" dirty="0" smtClean="0"/>
              <a:t>.</a:t>
            </a:r>
            <a:r>
              <a:rPr lang="en-US" altLang="lv-LV" sz="2400" dirty="0" smtClean="0"/>
              <a:t> </a:t>
            </a:r>
            <a:r>
              <a:rPr lang="en-US" altLang="lv-LV" sz="2400" dirty="0"/>
              <a:t>5-6 </a:t>
            </a:r>
            <a:r>
              <a:rPr lang="en-US" altLang="lv-LV" sz="2400" dirty="0" err="1"/>
              <a:t>Gy</a:t>
            </a:r>
            <a:r>
              <a:rPr lang="en-US" altLang="lv-LV" sz="2400" dirty="0" smtClean="0"/>
              <a:t>;</a:t>
            </a:r>
            <a:endParaRPr lang="lv-LV" altLang="lv-LV" sz="2400" dirty="0" smtClean="0"/>
          </a:p>
          <a:p>
            <a:pPr>
              <a:lnSpc>
                <a:spcPct val="80000"/>
              </a:lnSpc>
            </a:pPr>
            <a:r>
              <a:rPr lang="en-US" altLang="lv-LV" sz="2400" dirty="0" smtClean="0"/>
              <a:t>&lt;</a:t>
            </a:r>
            <a:r>
              <a:rPr lang="en-US" altLang="lv-LV" sz="2400" dirty="0"/>
              <a:t>40 </a:t>
            </a:r>
            <a:r>
              <a:rPr lang="lv-LV" altLang="lv-LV" sz="2400" dirty="0" err="1" smtClean="0"/>
              <a:t>g.v</a:t>
            </a:r>
            <a:r>
              <a:rPr lang="lv-LV" altLang="lv-LV" sz="2400" dirty="0" smtClean="0"/>
              <a:t>.</a:t>
            </a:r>
            <a:r>
              <a:rPr lang="en-US" altLang="lv-LV" sz="2400" dirty="0" smtClean="0"/>
              <a:t> </a:t>
            </a:r>
            <a:r>
              <a:rPr lang="en-US" altLang="lv-LV" sz="2400" dirty="0"/>
              <a:t>20 </a:t>
            </a:r>
            <a:r>
              <a:rPr lang="en-US" altLang="lv-LV" sz="2400" dirty="0" err="1"/>
              <a:t>Gy</a:t>
            </a:r>
            <a:r>
              <a:rPr lang="en-US" altLang="lv-LV" sz="2400" dirty="0"/>
              <a:t> </a:t>
            </a:r>
            <a:r>
              <a:rPr lang="lv-LV" altLang="lv-LV" sz="2400" dirty="0" smtClean="0"/>
              <a:t>paliekošs olnīcu bojājums</a:t>
            </a:r>
          </a:p>
          <a:p>
            <a:pPr>
              <a:defRPr/>
            </a:pPr>
            <a:r>
              <a:rPr lang="lv-LV" sz="2400" dirty="0" smtClean="0"/>
              <a:t>Ietekme </a:t>
            </a:r>
            <a:r>
              <a:rPr lang="lv-LV" sz="2400" dirty="0"/>
              <a:t>uz dzemdi </a:t>
            </a:r>
            <a:r>
              <a:rPr lang="en-CA" sz="2400" dirty="0"/>
              <a:t>(</a:t>
            </a:r>
            <a:r>
              <a:rPr lang="lv-LV" sz="2400" dirty="0" err="1"/>
              <a:t>menstr.cikls</a:t>
            </a:r>
            <a:r>
              <a:rPr lang="en-CA" sz="2400" dirty="0"/>
              <a:t>, IU</a:t>
            </a:r>
            <a:r>
              <a:rPr lang="lv-LV" sz="2400" dirty="0"/>
              <a:t>AA,</a:t>
            </a:r>
            <a:r>
              <a:rPr lang="en-CA" sz="2400" dirty="0"/>
              <a:t> </a:t>
            </a:r>
            <a:r>
              <a:rPr lang="lv-LV" sz="2400" dirty="0"/>
              <a:t>priekšlaicīgu dzemdību risks</a:t>
            </a:r>
            <a:r>
              <a:rPr lang="en-CA" sz="2400" dirty="0"/>
              <a:t>)  </a:t>
            </a:r>
            <a:endParaRPr lang="lv-LV" sz="2400" dirty="0"/>
          </a:p>
          <a:p>
            <a:pPr marL="0" indent="0">
              <a:lnSpc>
                <a:spcPct val="80000"/>
              </a:lnSpc>
              <a:buNone/>
            </a:pP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566236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351089" y="2747964"/>
            <a:ext cx="74882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lv-LV" sz="4000" dirty="0" err="1"/>
              <a:t>Trahelektomija</a:t>
            </a:r>
            <a:endParaRPr lang="lv-LV" sz="4000" dirty="0"/>
          </a:p>
        </p:txBody>
      </p:sp>
    </p:spTree>
    <p:extLst>
      <p:ext uri="{BB962C8B-B14F-4D97-AF65-F5344CB8AC3E}">
        <p14:creationId xmlns:p14="http://schemas.microsoft.com/office/powerpoint/2010/main" val="339063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3033994"/>
            <a:ext cx="11372850" cy="823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dirty="0" smtClean="0"/>
              <a:t>Kā atšķirt labdabīgu no ļaundabīgas olnīcu </a:t>
            </a:r>
            <a:r>
              <a:rPr lang="lv-LV" sz="3200" dirty="0" err="1" smtClean="0"/>
              <a:t>cistomas</a:t>
            </a:r>
            <a:r>
              <a:rPr lang="lv-LV" sz="3200" dirty="0" smtClean="0"/>
              <a:t> </a:t>
            </a:r>
            <a:r>
              <a:rPr lang="lv-LV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lv-LV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21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operejama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817564"/>
            <a:ext cx="6551613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648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operaci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88914"/>
            <a:ext cx="374650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75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galarezultat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33376"/>
            <a:ext cx="37592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723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galarezult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1341439"/>
            <a:ext cx="73421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57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ChangeArrowheads="1"/>
          </p:cNvSpPr>
          <p:nvPr/>
        </p:nvSpPr>
        <p:spPr bwMode="auto">
          <a:xfrm>
            <a:off x="277813" y="1547813"/>
            <a:ext cx="9467851" cy="445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>
                <a:solidFill>
                  <a:schemeClr val="tx1"/>
                </a:solidFill>
              </a:rPr>
              <a:t>Jauna sieviete, kura vēlas saglabāt reproduktīvo funkciju 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>
                <a:solidFill>
                  <a:schemeClr val="tx1"/>
                </a:solidFill>
              </a:rPr>
              <a:t>nav neauglības pazīmes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 err="1">
                <a:solidFill>
                  <a:schemeClr val="tx1"/>
                </a:solidFill>
              </a:rPr>
              <a:t>intakta</a:t>
            </a:r>
            <a:r>
              <a:rPr lang="lv-LV" altLang="lv-LV" sz="2400" dirty="0">
                <a:solidFill>
                  <a:schemeClr val="tx1"/>
                </a:solidFill>
              </a:rPr>
              <a:t> </a:t>
            </a:r>
            <a:r>
              <a:rPr lang="lv-LV" altLang="lv-LV" sz="2400" dirty="0" err="1">
                <a:solidFill>
                  <a:schemeClr val="tx1"/>
                </a:solidFill>
              </a:rPr>
              <a:t>cervikālā</a:t>
            </a:r>
            <a:r>
              <a:rPr lang="lv-LV" altLang="lv-LV" sz="2400" dirty="0">
                <a:solidFill>
                  <a:schemeClr val="tx1"/>
                </a:solidFill>
              </a:rPr>
              <a:t> kanāla augšējā 1/3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 err="1">
                <a:solidFill>
                  <a:schemeClr val="tx1"/>
                </a:solidFill>
              </a:rPr>
              <a:t>plakanšūnu</a:t>
            </a:r>
            <a:r>
              <a:rPr lang="lv-LV" altLang="lv-LV" sz="2400" dirty="0">
                <a:solidFill>
                  <a:schemeClr val="tx1"/>
                </a:solidFill>
              </a:rPr>
              <a:t> karcinoma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 err="1">
                <a:solidFill>
                  <a:schemeClr val="tx1"/>
                </a:solidFill>
              </a:rPr>
              <a:t>adenoskvamoza</a:t>
            </a:r>
            <a:r>
              <a:rPr lang="lv-LV" altLang="lv-LV" sz="2400" dirty="0">
                <a:solidFill>
                  <a:schemeClr val="tx1"/>
                </a:solidFill>
              </a:rPr>
              <a:t> karcinoma un </a:t>
            </a:r>
            <a:r>
              <a:rPr lang="lv-LV" altLang="lv-LV" sz="2400" dirty="0" err="1">
                <a:solidFill>
                  <a:schemeClr val="tx1"/>
                </a:solidFill>
              </a:rPr>
              <a:t>adenokarcinoma</a:t>
            </a:r>
            <a:r>
              <a:rPr lang="lv-LV" altLang="lv-LV" sz="2400" dirty="0">
                <a:solidFill>
                  <a:schemeClr val="tx1"/>
                </a:solidFill>
              </a:rPr>
              <a:t> ( ? )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>
                <a:solidFill>
                  <a:schemeClr val="tx1"/>
                </a:solidFill>
              </a:rPr>
              <a:t>audzējs </a:t>
            </a:r>
            <a:r>
              <a:rPr lang="lv-LV" altLang="lv-LV" sz="2400" b="1" dirty="0">
                <a:solidFill>
                  <a:schemeClr val="tx1"/>
                </a:solidFill>
                <a:sym typeface="Symbol" panose="05050102010706020507" pitchFamily="18" charset="2"/>
              </a:rPr>
              <a:t></a:t>
            </a:r>
            <a:r>
              <a:rPr lang="lv-LV" altLang="lv-LV" sz="2400" dirty="0">
                <a:solidFill>
                  <a:schemeClr val="tx1"/>
                </a:solidFill>
              </a:rPr>
              <a:t>2 cm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>
                <a:solidFill>
                  <a:schemeClr val="tx1"/>
                </a:solidFill>
              </a:rPr>
              <a:t>nav LVSI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>
                <a:solidFill>
                  <a:schemeClr val="tx1"/>
                </a:solidFill>
              </a:rPr>
              <a:t>nav metastāžu limfmezglos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92313" y="404813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Palatino Linotype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lv-LV" altLang="lv-LV" sz="3600" dirty="0"/>
              <a:t>Indikācijas radikālai  </a:t>
            </a:r>
            <a:r>
              <a:rPr lang="lv-LV" altLang="lv-LV" sz="3600" dirty="0" err="1"/>
              <a:t>trahelektomijai</a:t>
            </a:r>
            <a:endParaRPr lang="en-US" altLang="lv-LV" sz="3600" dirty="0"/>
          </a:p>
        </p:txBody>
      </p:sp>
    </p:spTree>
    <p:extLst>
      <p:ext uri="{BB962C8B-B14F-4D97-AF65-F5344CB8AC3E}">
        <p14:creationId xmlns:p14="http://schemas.microsoft.com/office/powerpoint/2010/main" val="3650218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" y="2085975"/>
            <a:ext cx="12189934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76251"/>
            <a:ext cx="88852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25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151"/>
            <a:ext cx="12192000" cy="481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76251"/>
            <a:ext cx="888523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009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31" y="1133372"/>
            <a:ext cx="7058643" cy="572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144464"/>
            <a:ext cx="8747125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0511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7" y="1628775"/>
            <a:ext cx="12149712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144464"/>
            <a:ext cx="8747125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989" y="4933950"/>
            <a:ext cx="7535901" cy="466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988" y="4752955"/>
            <a:ext cx="7653011" cy="1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0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4861" y="728943"/>
            <a:ext cx="9404723" cy="1400530"/>
          </a:xfrm>
        </p:spPr>
        <p:txBody>
          <a:bodyPr/>
          <a:lstStyle/>
          <a:p>
            <a:r>
              <a:rPr lang="lv-LV" dirty="0" err="1" smtClean="0"/>
              <a:t>Trahelektomija</a:t>
            </a:r>
            <a:r>
              <a:rPr lang="lv-LV" dirty="0" smtClean="0"/>
              <a:t> nākotnē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lv-LV" altLang="lv-LV" sz="2800" b="1" dirty="0" smtClean="0">
                <a:latin typeface="Times New Roman" panose="02020603050405020304" pitchFamily="18" charset="0"/>
              </a:rPr>
              <a:t>Audzējiem ar invāziju līdz </a:t>
            </a:r>
            <a:r>
              <a:rPr lang="en-US" altLang="lv-LV" sz="2800" b="1" dirty="0" smtClean="0">
                <a:latin typeface="Times New Roman" panose="02020603050405020304" pitchFamily="18" charset="0"/>
              </a:rPr>
              <a:t>10mm </a:t>
            </a:r>
            <a:r>
              <a:rPr lang="lv-LV" altLang="lv-LV" sz="2800" b="1" dirty="0" smtClean="0">
                <a:latin typeface="Times New Roman" panose="02020603050405020304" pitchFamily="18" charset="0"/>
              </a:rPr>
              <a:t>dzemdes kakla stromā un lielāko diametru līdz </a:t>
            </a:r>
            <a:r>
              <a:rPr lang="en-US" altLang="lv-LV" sz="2800" b="1" dirty="0" smtClean="0">
                <a:latin typeface="Times New Roman" panose="02020603050405020304" pitchFamily="18" charset="0"/>
              </a:rPr>
              <a:t>2cms</a:t>
            </a:r>
            <a:r>
              <a:rPr lang="lv-LV" altLang="lv-LV" sz="2800" b="1" dirty="0" smtClean="0">
                <a:latin typeface="Times New Roman" panose="02020603050405020304" pitchFamily="18" charset="0"/>
              </a:rPr>
              <a:t> - </a:t>
            </a:r>
            <a:r>
              <a:rPr lang="en-US" altLang="lv-LV" sz="2800" b="1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800" b="1" dirty="0" err="1" smtClean="0">
                <a:latin typeface="Times New Roman" panose="02020603050405020304" pitchFamily="18" charset="0"/>
              </a:rPr>
              <a:t>mts</a:t>
            </a:r>
            <a:r>
              <a:rPr lang="lv-LV" altLang="lv-LV" sz="2800" b="1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800" b="1" dirty="0" err="1">
                <a:latin typeface="Times New Roman" panose="02020603050405020304" pitchFamily="18" charset="0"/>
              </a:rPr>
              <a:t>p</a:t>
            </a:r>
            <a:r>
              <a:rPr lang="lv-LV" altLang="lv-LV" sz="2800" b="1" dirty="0" err="1" smtClean="0">
                <a:latin typeface="Times New Roman" panose="02020603050405020304" pitchFamily="18" charset="0"/>
              </a:rPr>
              <a:t>arametrijos</a:t>
            </a:r>
            <a:r>
              <a:rPr lang="lv-LV" altLang="lv-LV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lv-LV" sz="2800" b="1" dirty="0" smtClean="0">
                <a:latin typeface="Times New Roman" panose="02020603050405020304" pitchFamily="18" charset="0"/>
              </a:rPr>
              <a:t>0.6%</a:t>
            </a:r>
            <a:endParaRPr lang="lv-LV" altLang="lv-LV" sz="2800" b="1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lv-LV" altLang="lv-LV" sz="2800" b="1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lv-LV" altLang="lv-LV" sz="2800" b="1" dirty="0" smtClean="0">
                <a:latin typeface="Times New Roman" panose="02020603050405020304" pitchFamily="18" charset="0"/>
              </a:rPr>
              <a:t>Šobrīd tiek veikti 3 pētījumi:</a:t>
            </a:r>
          </a:p>
          <a:p>
            <a:pPr>
              <a:spcBef>
                <a:spcPct val="0"/>
              </a:spcBef>
            </a:pPr>
            <a:r>
              <a:rPr lang="lv-LV" altLang="lv-LV" sz="2800" b="1" dirty="0" err="1" smtClean="0">
                <a:latin typeface="Times New Roman" panose="02020603050405020304" pitchFamily="18" charset="0"/>
              </a:rPr>
              <a:t>ConCerv</a:t>
            </a:r>
            <a:r>
              <a:rPr lang="lv-LV" altLang="lv-LV" sz="2800" b="1" dirty="0" smtClean="0">
                <a:latin typeface="Times New Roman" panose="02020603050405020304" pitchFamily="18" charset="0"/>
              </a:rPr>
              <a:t>  (bez LVSI)</a:t>
            </a:r>
          </a:p>
          <a:p>
            <a:pPr>
              <a:spcBef>
                <a:spcPct val="0"/>
              </a:spcBef>
            </a:pPr>
            <a:r>
              <a:rPr lang="lv-LV" altLang="lv-LV" sz="2800" b="1" dirty="0" smtClean="0">
                <a:latin typeface="Times New Roman" panose="02020603050405020304" pitchFamily="18" charset="0"/>
              </a:rPr>
              <a:t>SHAPE     </a:t>
            </a:r>
          </a:p>
          <a:p>
            <a:pPr>
              <a:spcBef>
                <a:spcPct val="0"/>
              </a:spcBef>
            </a:pPr>
            <a:r>
              <a:rPr lang="lv-LV" altLang="lv-LV" sz="2800" b="1" dirty="0" smtClean="0">
                <a:latin typeface="Times New Roman" panose="02020603050405020304" pitchFamily="18" charset="0"/>
              </a:rPr>
              <a:t>GOG 278  (invāzija stromā &lt;10mm)</a:t>
            </a:r>
            <a:endParaRPr lang="en-GB" altLang="lv-LV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5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6" y="104774"/>
            <a:ext cx="9845422" cy="6638925"/>
          </a:xfrm>
        </p:spPr>
      </p:pic>
    </p:spTree>
    <p:extLst>
      <p:ext uri="{BB962C8B-B14F-4D97-AF65-F5344CB8AC3E}">
        <p14:creationId xmlns:p14="http://schemas.microsoft.com/office/powerpoint/2010/main" val="3978372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27386" y="2738718"/>
            <a:ext cx="9404723" cy="1400530"/>
          </a:xfrm>
        </p:spPr>
        <p:txBody>
          <a:bodyPr/>
          <a:lstStyle/>
          <a:p>
            <a:pPr eaLnBrk="1" hangingPunct="1">
              <a:defRPr/>
            </a:pPr>
            <a:r>
              <a:rPr lang="lv-LV" dirty="0" err="1" smtClean="0"/>
              <a:t>Endometrija</a:t>
            </a:r>
            <a:r>
              <a:rPr lang="lv-LV" dirty="0" smtClean="0"/>
              <a:t> vēzis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857094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lv-LV" sz="2400" dirty="0" smtClean="0"/>
              <a:t>Samērā reti nepieciešama auglības saglabāšana</a:t>
            </a:r>
          </a:p>
          <a:p>
            <a:pPr eaLnBrk="1" hangingPunct="1">
              <a:defRPr/>
            </a:pPr>
            <a:r>
              <a:rPr lang="lv-LV" sz="2400" dirty="0" smtClean="0"/>
              <a:t>Audzēja morfoloģija</a:t>
            </a:r>
            <a:endParaRPr lang="en-GB" sz="2400" dirty="0" smtClean="0"/>
          </a:p>
          <a:p>
            <a:pPr eaLnBrk="1" hangingPunct="1">
              <a:defRPr/>
            </a:pPr>
            <a:r>
              <a:rPr lang="lv-LV" sz="2400" dirty="0" smtClean="0"/>
              <a:t>Radioloģiskā diagnostika (MR vai </a:t>
            </a:r>
            <a:r>
              <a:rPr 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USS?</a:t>
            </a:r>
            <a:r>
              <a:rPr lang="lv-LV" sz="2400" dirty="0"/>
              <a:t>)</a:t>
            </a:r>
            <a:endParaRPr lang="en-GB" sz="2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88986" y="5289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lv-LV" dirty="0" err="1" smtClean="0"/>
              <a:t>Endometrija</a:t>
            </a:r>
            <a:r>
              <a:rPr lang="lv-LV" dirty="0" smtClean="0"/>
              <a:t> vēzis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12016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2158" y="592113"/>
            <a:ext cx="10586392" cy="602776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lv-LV" altLang="zh-CN" b="1" dirty="0"/>
              <a:t>Pacientes ar: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lv-LV" altLang="zh-CN" sz="2400" dirty="0"/>
              <a:t>	- </a:t>
            </a:r>
            <a:r>
              <a:rPr lang="lv-LV" altLang="zh-CN" sz="2400" dirty="0" err="1"/>
              <a:t>atipisku</a:t>
            </a:r>
            <a:r>
              <a:rPr lang="lv-LV" altLang="zh-CN" sz="2400" dirty="0"/>
              <a:t> </a:t>
            </a:r>
            <a:r>
              <a:rPr lang="lv-LV" altLang="zh-CN" sz="2400" dirty="0" err="1"/>
              <a:t>endometrija</a:t>
            </a:r>
            <a:r>
              <a:rPr lang="lv-LV" altLang="zh-CN" sz="2400" dirty="0"/>
              <a:t> </a:t>
            </a:r>
            <a:r>
              <a:rPr lang="lv-LV" altLang="zh-CN" sz="2400" dirty="0" err="1" smtClean="0"/>
              <a:t>hiperplāziju</a:t>
            </a:r>
            <a:r>
              <a:rPr lang="lv-LV" altLang="zh-CN" sz="2400" dirty="0" smtClean="0"/>
              <a:t> (</a:t>
            </a:r>
            <a:r>
              <a:rPr lang="lv-LV" altLang="zh-CN" sz="2400" dirty="0" err="1" smtClean="0"/>
              <a:t>malignitāte</a:t>
            </a:r>
            <a:r>
              <a:rPr lang="lv-LV" altLang="zh-CN" sz="2400" dirty="0" smtClean="0"/>
              <a:t> </a:t>
            </a:r>
            <a:r>
              <a:rPr lang="lv-LV" altLang="zh-CN" sz="2400" dirty="0" err="1" smtClean="0"/>
              <a:t>histerektomijas</a:t>
            </a:r>
            <a:r>
              <a:rPr lang="lv-LV" altLang="zh-CN" sz="2400" dirty="0" smtClean="0"/>
              <a:t>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lv-LV" altLang="zh-CN" sz="2400" dirty="0"/>
              <a:t> </a:t>
            </a:r>
            <a:r>
              <a:rPr lang="lv-LV" altLang="zh-CN" sz="2400" dirty="0" smtClean="0"/>
              <a:t>       materiālā tiek konstatēta  </a:t>
            </a:r>
            <a:r>
              <a:rPr lang="en-GB" sz="2400" dirty="0"/>
              <a:t>40-50% </a:t>
            </a:r>
            <a:r>
              <a:rPr lang="lv-LV" sz="2400" dirty="0" smtClean="0"/>
              <a:t>gadījumu </a:t>
            </a:r>
            <a:r>
              <a:rPr lang="lv-LV" sz="2400" i="1" dirty="0"/>
              <a:t>(</a:t>
            </a:r>
            <a:r>
              <a:rPr lang="en-GB" sz="2400" i="1" dirty="0" smtClean="0"/>
              <a:t>Cancer 2006,GOG</a:t>
            </a:r>
            <a:r>
              <a:rPr lang="lv-LV" sz="2400" i="1" dirty="0" smtClean="0"/>
              <a:t>)</a:t>
            </a:r>
            <a:endParaRPr lang="lv-LV" altLang="zh-CN" sz="2400" dirty="0"/>
          </a:p>
          <a:p>
            <a:pPr marL="0" indent="0">
              <a:spcBef>
                <a:spcPts val="1800"/>
              </a:spcBef>
              <a:buNone/>
            </a:pPr>
            <a:r>
              <a:rPr lang="lv-LV" altLang="zh-CN" sz="2400" dirty="0"/>
              <a:t>	- augsti </a:t>
            </a:r>
            <a:r>
              <a:rPr lang="lv-LV" altLang="zh-CN" sz="2400" dirty="0" err="1"/>
              <a:t>dif</a:t>
            </a:r>
            <a:r>
              <a:rPr lang="lv-LV" altLang="zh-CN" sz="2400" dirty="0"/>
              <a:t>. </a:t>
            </a:r>
            <a:r>
              <a:rPr lang="lv-LV" altLang="zh-CN" sz="2400" dirty="0" err="1"/>
              <a:t>endometroīdu</a:t>
            </a:r>
            <a:r>
              <a:rPr lang="lv-LV" altLang="zh-CN" sz="2400" dirty="0"/>
              <a:t> endometrija adenokarcinomu</a:t>
            </a:r>
          </a:p>
          <a:p>
            <a:pPr>
              <a:spcBef>
                <a:spcPts val="1800"/>
              </a:spcBef>
            </a:pPr>
            <a:endParaRPr lang="lv-LV" altLang="zh-CN" sz="2400" dirty="0"/>
          </a:p>
          <a:p>
            <a:pPr marL="0" indent="0">
              <a:spcBef>
                <a:spcPts val="1800"/>
              </a:spcBef>
              <a:buNone/>
            </a:pPr>
            <a:r>
              <a:rPr lang="lv-LV" altLang="zh-CN" b="1" dirty="0" smtClean="0"/>
              <a:t>Terapija:</a:t>
            </a:r>
            <a:endParaRPr lang="lv-LV" altLang="zh-CN" b="1" dirty="0"/>
          </a:p>
          <a:p>
            <a:pPr marL="0" indent="0">
              <a:spcBef>
                <a:spcPts val="1800"/>
              </a:spcBef>
              <a:buNone/>
            </a:pPr>
            <a:r>
              <a:rPr lang="lv-LV" altLang="zh-CN" sz="2400" dirty="0"/>
              <a:t>Dzemdes dobuma proves abrāzija pirms terapijas</a:t>
            </a:r>
          </a:p>
          <a:p>
            <a:pPr lvl="1">
              <a:spcBef>
                <a:spcPts val="1800"/>
              </a:spcBef>
            </a:pPr>
            <a:r>
              <a:rPr lang="lv-LV" altLang="zh-CN" sz="2400" dirty="0" err="1"/>
              <a:t>Atipiska</a:t>
            </a:r>
            <a:r>
              <a:rPr lang="lv-LV" altLang="zh-CN" sz="2400" dirty="0"/>
              <a:t> endometrija hiperplāzija</a:t>
            </a:r>
          </a:p>
          <a:p>
            <a:pPr marL="1371600" lvl="3" indent="0">
              <a:spcBef>
                <a:spcPts val="1800"/>
              </a:spcBef>
              <a:buNone/>
            </a:pPr>
            <a:r>
              <a:rPr lang="lv-LV" altLang="zh-CN" sz="1600" dirty="0"/>
              <a:t> </a:t>
            </a:r>
            <a:r>
              <a:rPr lang="en-US" altLang="lv-LV" sz="2400" dirty="0" err="1"/>
              <a:t>Megace</a:t>
            </a:r>
            <a:r>
              <a:rPr lang="en-US" altLang="lv-LV" sz="2400" dirty="0"/>
              <a:t> 40-80mg/d</a:t>
            </a:r>
            <a:endParaRPr lang="lv-LV" altLang="lv-LV" sz="2400" dirty="0"/>
          </a:p>
          <a:p>
            <a:pPr lvl="1">
              <a:spcBef>
                <a:spcPts val="1800"/>
              </a:spcBef>
            </a:pPr>
            <a:r>
              <a:rPr lang="lv-LV" altLang="zh-CN" sz="2400" dirty="0"/>
              <a:t>Augsti diferencēta adenokarcinoma </a:t>
            </a:r>
          </a:p>
          <a:p>
            <a:pPr marL="1371600" lvl="3" indent="0">
              <a:spcBef>
                <a:spcPts val="1800"/>
              </a:spcBef>
              <a:buNone/>
            </a:pPr>
            <a:r>
              <a:rPr lang="en-US" altLang="lv-LV" sz="2400" dirty="0" err="1"/>
              <a:t>Megace</a:t>
            </a:r>
            <a:r>
              <a:rPr lang="en-US" altLang="lv-LV" sz="2400" dirty="0"/>
              <a:t> 120-200mg/d</a:t>
            </a:r>
            <a:endParaRPr lang="lv-LV" altLang="zh-CN" sz="2400" dirty="0"/>
          </a:p>
          <a:p>
            <a:pPr>
              <a:spcBef>
                <a:spcPts val="1800"/>
              </a:spcBef>
            </a:pPr>
            <a:endParaRPr lang="lv-LV" altLang="zh-CN" sz="2400" dirty="0"/>
          </a:p>
          <a:p>
            <a:pPr>
              <a:spcBef>
                <a:spcPts val="1800"/>
              </a:spcBef>
            </a:pPr>
            <a:endParaRPr lang="lv-LV" altLang="zh-CN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1896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sz="3200" b="1" dirty="0"/>
          </a:p>
        </p:txBody>
      </p:sp>
    </p:spTree>
    <p:extLst>
      <p:ext uri="{BB962C8B-B14F-4D97-AF65-F5344CB8AC3E}">
        <p14:creationId xmlns:p14="http://schemas.microsoft.com/office/powerpoint/2010/main" val="2011799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4" y="332655"/>
            <a:ext cx="11682216" cy="134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5005" y="3889624"/>
            <a:ext cx="92525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altLang="lv-LV" sz="2400" dirty="0" smtClean="0"/>
              <a:t>   </a:t>
            </a:r>
            <a:r>
              <a:rPr lang="lv-LV" altLang="lv-LV" sz="2400" dirty="0" smtClean="0"/>
              <a:t>Novēroja </a:t>
            </a:r>
            <a:r>
              <a:rPr lang="lv-LV" altLang="lv-LV" sz="2400" dirty="0"/>
              <a:t>40 </a:t>
            </a:r>
            <a:r>
              <a:rPr lang="lv-LV" altLang="lv-LV" sz="2400" dirty="0" smtClean="0"/>
              <a:t>mēnešus</a:t>
            </a:r>
            <a:endParaRPr lang="lv-LV" altLang="lv-LV" sz="2400" dirty="0"/>
          </a:p>
          <a:p>
            <a:pPr marL="800100" lvl="1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altLang="lv-LV" sz="2400" dirty="0" smtClean="0"/>
              <a:t>   25 </a:t>
            </a:r>
            <a:r>
              <a:rPr lang="lv-LV" altLang="lv-LV" sz="2400" dirty="0"/>
              <a:t>pacientēm </a:t>
            </a:r>
            <a:r>
              <a:rPr lang="lv-LV" altLang="lv-LV" sz="2400" dirty="0" smtClean="0"/>
              <a:t>iespējama grūtniecība</a:t>
            </a:r>
          </a:p>
          <a:p>
            <a:pPr marL="800100" lvl="1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altLang="lv-LV" sz="2400" dirty="0" smtClean="0"/>
              <a:t>   5 </a:t>
            </a:r>
            <a:r>
              <a:rPr lang="lv-LV" altLang="lv-LV" sz="2400" dirty="0"/>
              <a:t>pacientēm iznestas grūtniecības</a:t>
            </a:r>
            <a:endParaRPr lang="en-US" altLang="lv-LV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140052"/>
              </p:ext>
            </p:extLst>
          </p:nvPr>
        </p:nvGraphicFramePr>
        <p:xfrm>
          <a:off x="1000124" y="2096666"/>
          <a:ext cx="999172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0154"/>
                <a:gridCol w="24215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Patoloģija</a:t>
                      </a:r>
                      <a:endParaRPr lang="lv-L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Regresēja</a:t>
                      </a:r>
                      <a:endParaRPr lang="lv-L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Atipiska</a:t>
                      </a:r>
                      <a:r>
                        <a:rPr lang="lv-L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hiperplāzija (n=17)</a:t>
                      </a:r>
                      <a:endParaRPr lang="lv-L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(16/17)  94%</a:t>
                      </a:r>
                      <a:endParaRPr lang="lv-L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Endometrija adenokarcinoma </a:t>
                      </a:r>
                      <a:r>
                        <a:rPr lang="lv-LV" sz="2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Grade</a:t>
                      </a:r>
                      <a:r>
                        <a:rPr lang="lv-L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 (n=12)</a:t>
                      </a:r>
                      <a:endParaRPr lang="lv-L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(9/12)    75%</a:t>
                      </a:r>
                      <a:endParaRPr lang="lv-L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648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3" y="332656"/>
            <a:ext cx="11879671" cy="124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533400" y="1950946"/>
            <a:ext cx="1131569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altLang="lv-LV" sz="2400" dirty="0" smtClean="0"/>
              <a:t>13 </a:t>
            </a:r>
            <a:r>
              <a:rPr lang="lv-LV" altLang="lv-LV" sz="2400" dirty="0"/>
              <a:t>no</a:t>
            </a:r>
            <a:r>
              <a:rPr lang="en-US" altLang="lv-LV" sz="2400" dirty="0"/>
              <a:t> 2</a:t>
            </a:r>
            <a:r>
              <a:rPr lang="lv-LV" altLang="lv-LV" sz="2400" dirty="0"/>
              <a:t>1</a:t>
            </a:r>
            <a:r>
              <a:rPr lang="en-US" altLang="lv-LV" sz="2400" dirty="0"/>
              <a:t> pa</a:t>
            </a:r>
            <a:r>
              <a:rPr lang="lv-LV" altLang="lv-LV" sz="2400" dirty="0" err="1"/>
              <a:t>cientēm</a:t>
            </a:r>
            <a:r>
              <a:rPr lang="en-US" altLang="lv-LV" sz="2400" dirty="0"/>
              <a:t> (62%) </a:t>
            </a:r>
            <a:r>
              <a:rPr lang="lv-LV" altLang="lv-LV" sz="2400" dirty="0" smtClean="0"/>
              <a:t>remisija </a:t>
            </a:r>
            <a:r>
              <a:rPr lang="lv-LV" altLang="lv-LV" sz="2400" dirty="0" err="1"/>
              <a:t>progestīnu</a:t>
            </a:r>
            <a:r>
              <a:rPr lang="lv-LV" altLang="lv-LV" sz="2400" dirty="0"/>
              <a:t> terapijas </a:t>
            </a:r>
            <a:r>
              <a:rPr lang="lv-LV" altLang="lv-LV" sz="2400" dirty="0" smtClean="0"/>
              <a:t>rezultātā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 smtClean="0"/>
              <a:t>8 </a:t>
            </a:r>
            <a:r>
              <a:rPr lang="lv-LV" altLang="lv-LV" sz="2400" dirty="0"/>
              <a:t>no 21 (38%) nereaģēja uz </a:t>
            </a:r>
            <a:r>
              <a:rPr lang="lv-LV" altLang="lv-LV" sz="2400" dirty="0" err="1"/>
              <a:t>progestīnu</a:t>
            </a:r>
            <a:r>
              <a:rPr lang="lv-LV" altLang="lv-LV" sz="2400" dirty="0"/>
              <a:t> </a:t>
            </a:r>
            <a:r>
              <a:rPr lang="lv-LV" altLang="lv-LV" sz="2400" dirty="0" smtClean="0"/>
              <a:t>terapiju (</a:t>
            </a:r>
            <a:r>
              <a:rPr lang="lv-LV" altLang="lv-LV" sz="2400" dirty="0" err="1" smtClean="0"/>
              <a:t>op.terapija</a:t>
            </a:r>
            <a:r>
              <a:rPr lang="lv-LV" altLang="lv-LV" sz="2400" dirty="0" smtClean="0"/>
              <a:t>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/>
              <a:t>3 pacientēm </a:t>
            </a:r>
            <a:r>
              <a:rPr lang="lv-LV" altLang="lv-LV" sz="2400" dirty="0" smtClean="0"/>
              <a:t>recidīvi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 smtClean="0"/>
              <a:t>6 </a:t>
            </a:r>
            <a:r>
              <a:rPr lang="lv-LV" altLang="lv-LV" sz="2400" dirty="0"/>
              <a:t>bērni 3 </a:t>
            </a:r>
            <a:r>
              <a:rPr lang="lv-LV" altLang="lv-LV" sz="2400" dirty="0" smtClean="0"/>
              <a:t>pacientēm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lv-LV" altLang="lv-LV" sz="2400" dirty="0" smtClean="0"/>
              <a:t>19 </a:t>
            </a:r>
            <a:r>
              <a:rPr lang="lv-LV" altLang="lv-LV" sz="2400" dirty="0"/>
              <a:t>no 21 dzīvas novērošanas perioda beigās</a:t>
            </a:r>
            <a:endParaRPr lang="en-US" altLang="lv-LV" sz="2400" dirty="0"/>
          </a:p>
        </p:txBody>
      </p:sp>
    </p:spTree>
    <p:extLst>
      <p:ext uri="{BB962C8B-B14F-4D97-AF65-F5344CB8AC3E}">
        <p14:creationId xmlns:p14="http://schemas.microsoft.com/office/powerpoint/2010/main" val="1224406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6" y="260648"/>
            <a:ext cx="11783924" cy="121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2099" y="1584227"/>
            <a:ext cx="961072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/>
              <a:t> </a:t>
            </a:r>
            <a:r>
              <a:rPr lang="lv-LV" sz="2400" dirty="0" smtClean="0"/>
              <a:t>sievietes </a:t>
            </a:r>
            <a:r>
              <a:rPr lang="lv-LV" sz="2400" dirty="0"/>
              <a:t>līdz 40 gadu vecumam 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 smtClean="0"/>
              <a:t>novērošana </a:t>
            </a:r>
            <a:r>
              <a:rPr lang="lv-LV" sz="2400" dirty="0"/>
              <a:t>vairāk kā 30 </a:t>
            </a:r>
            <a:r>
              <a:rPr lang="lv-LV" sz="2400" dirty="0" smtClean="0"/>
              <a:t>gadi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 smtClean="0"/>
              <a:t>dati </a:t>
            </a:r>
            <a:r>
              <a:rPr lang="lv-LV" sz="2400" dirty="0"/>
              <a:t>par novērošanos 13 </a:t>
            </a:r>
            <a:r>
              <a:rPr lang="lv-LV" sz="2400" dirty="0" smtClean="0"/>
              <a:t>pacientēm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 smtClean="0"/>
              <a:t>regresija </a:t>
            </a:r>
            <a:r>
              <a:rPr lang="lv-LV" sz="2400" dirty="0"/>
              <a:t>vidēji pēc 3,5 mēnešiem no terapijas </a:t>
            </a:r>
            <a:r>
              <a:rPr lang="lv-LV" sz="2400" dirty="0" smtClean="0"/>
              <a:t>uzsākšanas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 smtClean="0"/>
              <a:t>6 </a:t>
            </a:r>
            <a:r>
              <a:rPr lang="lv-LV" sz="2400" dirty="0"/>
              <a:t>pacientēm recidīvi vidēji 40 mēnešu </a:t>
            </a:r>
            <a:r>
              <a:rPr lang="lv-LV" sz="2400" dirty="0" smtClean="0"/>
              <a:t>periodā (46%)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 smtClean="0"/>
              <a:t>4 </a:t>
            </a:r>
            <a:r>
              <a:rPr lang="lv-LV" sz="2400" dirty="0"/>
              <a:t>pacientēm atkārtota terapija ar </a:t>
            </a:r>
            <a:r>
              <a:rPr lang="lv-LV" sz="2400" dirty="0" err="1" smtClean="0"/>
              <a:t>progestīniem</a:t>
            </a:r>
            <a:r>
              <a:rPr lang="lv-LV" sz="2400" dirty="0" smtClean="0"/>
              <a:t> (30%)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 smtClean="0"/>
              <a:t>9 </a:t>
            </a:r>
            <a:r>
              <a:rPr lang="lv-LV" sz="2400" dirty="0"/>
              <a:t>iznēsātas </a:t>
            </a:r>
            <a:r>
              <a:rPr lang="lv-LV" sz="2400" dirty="0" smtClean="0"/>
              <a:t>grūtniecības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lv-LV" sz="2400" dirty="0" smtClean="0"/>
              <a:t>datu </a:t>
            </a:r>
            <a:r>
              <a:rPr lang="lv-LV" sz="2400" dirty="0"/>
              <a:t>apkopošanas brīdī pacientes ir remisijā</a:t>
            </a:r>
          </a:p>
        </p:txBody>
      </p:sp>
    </p:spTree>
    <p:extLst>
      <p:ext uri="{BB962C8B-B14F-4D97-AF65-F5344CB8AC3E}">
        <p14:creationId xmlns:p14="http://schemas.microsoft.com/office/powerpoint/2010/main" val="381570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208213" y="1889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lv-LV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Endometrija</a:t>
            </a:r>
            <a:r>
              <a:rPr lang="lv-LV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vēzis</a:t>
            </a:r>
            <a:endParaRPr lang="en-GB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4438651" y="2216151"/>
            <a:ext cx="348845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Proves abrāzija pēc 3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mēn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4438651" y="3079751"/>
            <a:ext cx="440056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Proves abrāzija vēlreiz pēc 3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mēn</a:t>
            </a:r>
            <a:r>
              <a:rPr lang="lv-LV" altLang="lv-LV" sz="2400" dirty="0">
                <a:latin typeface="Times New Roman" panose="02020603050405020304" pitchFamily="18" charset="0"/>
              </a:rPr>
              <a:t>.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4222751" y="4232276"/>
            <a:ext cx="1260281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Ja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negat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6238876" y="4160839"/>
            <a:ext cx="120898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Ja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pozit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3573464" y="5240338"/>
            <a:ext cx="172996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Rekomendē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>
                <a:latin typeface="Times New Roman" panose="02020603050405020304" pitchFamily="18" charset="0"/>
              </a:rPr>
              <a:t>g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rūtniecību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  <p:sp>
        <p:nvSpPr>
          <p:cNvPr id="53256" name="Text Box 10"/>
          <p:cNvSpPr txBox="1">
            <a:spLocks noChangeArrowheads="1"/>
          </p:cNvSpPr>
          <p:nvPr/>
        </p:nvSpPr>
        <p:spPr bwMode="auto">
          <a:xfrm>
            <a:off x="6002237" y="5168900"/>
            <a:ext cx="1959191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Piedāvā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err="1" smtClean="0">
                <a:latin typeface="Times New Roman" panose="02020603050405020304" pitchFamily="18" charset="0"/>
              </a:rPr>
              <a:t>histerektomiju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  <p:sp>
        <p:nvSpPr>
          <p:cNvPr id="53257" name="Line 11"/>
          <p:cNvSpPr>
            <a:spLocks noChangeShapeType="1"/>
          </p:cNvSpPr>
          <p:nvPr/>
        </p:nvSpPr>
        <p:spPr bwMode="auto">
          <a:xfrm>
            <a:off x="5589589" y="2792414"/>
            <a:ext cx="158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lv-LV"/>
          </a:p>
        </p:txBody>
      </p:sp>
      <p:sp>
        <p:nvSpPr>
          <p:cNvPr id="53258" name="Line 12"/>
          <p:cNvSpPr>
            <a:spLocks noChangeShapeType="1"/>
          </p:cNvSpPr>
          <p:nvPr/>
        </p:nvSpPr>
        <p:spPr bwMode="auto">
          <a:xfrm flipH="1">
            <a:off x="4654550" y="3584575"/>
            <a:ext cx="863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lv-LV"/>
          </a:p>
        </p:txBody>
      </p:sp>
      <p:sp>
        <p:nvSpPr>
          <p:cNvPr id="53259" name="Line 13"/>
          <p:cNvSpPr>
            <a:spLocks noChangeShapeType="1"/>
          </p:cNvSpPr>
          <p:nvPr/>
        </p:nvSpPr>
        <p:spPr bwMode="auto">
          <a:xfrm>
            <a:off x="5518151" y="3584575"/>
            <a:ext cx="9366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lv-LV"/>
          </a:p>
        </p:txBody>
      </p:sp>
      <p:sp>
        <p:nvSpPr>
          <p:cNvPr id="53260" name="Line 14"/>
          <p:cNvSpPr>
            <a:spLocks noChangeShapeType="1"/>
          </p:cNvSpPr>
          <p:nvPr/>
        </p:nvSpPr>
        <p:spPr bwMode="auto">
          <a:xfrm>
            <a:off x="4438650" y="47371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lv-LV"/>
          </a:p>
        </p:txBody>
      </p:sp>
      <p:sp>
        <p:nvSpPr>
          <p:cNvPr id="53261" name="Line 15"/>
          <p:cNvSpPr>
            <a:spLocks noChangeShapeType="1"/>
          </p:cNvSpPr>
          <p:nvPr/>
        </p:nvSpPr>
        <p:spPr bwMode="auto">
          <a:xfrm>
            <a:off x="6526213" y="46640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lv-LV"/>
          </a:p>
        </p:txBody>
      </p:sp>
      <p:sp>
        <p:nvSpPr>
          <p:cNvPr id="53262" name="Text Box 16"/>
          <p:cNvSpPr txBox="1">
            <a:spLocks noChangeArrowheads="1"/>
          </p:cNvSpPr>
          <p:nvPr/>
        </p:nvSpPr>
        <p:spPr bwMode="auto">
          <a:xfrm>
            <a:off x="9132755" y="3031947"/>
            <a:ext cx="2295821" cy="156966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 smtClean="0">
                <a:latin typeface="Times New Roman" panose="02020603050405020304" pitchFamily="18" charset="0"/>
              </a:rPr>
              <a:t>Jārīkojas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 smtClean="0">
                <a:latin typeface="Times New Roman" panose="02020603050405020304" pitchFamily="18" charset="0"/>
              </a:rPr>
              <a:t>nekavējoties, ja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 smtClean="0">
                <a:latin typeface="Times New Roman" panose="02020603050405020304" pitchFamily="18" charset="0"/>
              </a:rPr>
              <a:t>ir aizdomas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b="1" dirty="0" smtClean="0">
                <a:latin typeface="Times New Roman" panose="02020603050405020304" pitchFamily="18" charset="0"/>
              </a:rPr>
              <a:t>par recidīvu</a:t>
            </a:r>
            <a:endParaRPr lang="en-GB" altLang="lv-LV" sz="2400" b="1" dirty="0">
              <a:latin typeface="Times New Roman" panose="02020603050405020304" pitchFamily="18" charset="0"/>
            </a:endParaRPr>
          </a:p>
        </p:txBody>
      </p:sp>
      <p:sp>
        <p:nvSpPr>
          <p:cNvPr id="53263" name="Text Box 17"/>
          <p:cNvSpPr txBox="1">
            <a:spLocks noChangeArrowheads="1"/>
          </p:cNvSpPr>
          <p:nvPr/>
        </p:nvSpPr>
        <p:spPr bwMode="auto">
          <a:xfrm>
            <a:off x="4870451" y="1352550"/>
            <a:ext cx="1404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err="1" smtClean="0">
                <a:latin typeface="Times New Roman" panose="02020603050405020304" pitchFamily="18" charset="0"/>
              </a:rPr>
              <a:t>Sta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dija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1a</a:t>
            </a:r>
          </a:p>
        </p:txBody>
      </p:sp>
      <p:sp>
        <p:nvSpPr>
          <p:cNvPr id="53264" name="Text Box 18"/>
          <p:cNvSpPr txBox="1">
            <a:spLocks noChangeArrowheads="1"/>
          </p:cNvSpPr>
          <p:nvPr/>
        </p:nvSpPr>
        <p:spPr bwMode="auto">
          <a:xfrm>
            <a:off x="2403476" y="1766888"/>
            <a:ext cx="1425390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000" b="1" dirty="0" smtClean="0">
                <a:latin typeface="Arial" panose="020B0604020202020204" pitchFamily="34" charset="0"/>
              </a:rPr>
              <a:t>Ārstēšana</a:t>
            </a:r>
            <a:endParaRPr lang="en-GB" altLang="lv-LV" sz="2000" b="1" dirty="0">
              <a:latin typeface="Arial" panose="020B0604020202020204" pitchFamily="34" charset="0"/>
            </a:endParaRPr>
          </a:p>
        </p:txBody>
      </p:sp>
      <p:sp>
        <p:nvSpPr>
          <p:cNvPr id="53265" name="AutoShape 19"/>
          <p:cNvSpPr>
            <a:spLocks noChangeArrowheads="1"/>
          </p:cNvSpPr>
          <p:nvPr/>
        </p:nvSpPr>
        <p:spPr bwMode="auto">
          <a:xfrm>
            <a:off x="3935414" y="1916114"/>
            <a:ext cx="936625" cy="73025"/>
          </a:xfrm>
          <a:prstGeom prst="rightArrow">
            <a:avLst>
              <a:gd name="adj1" fmla="val 50000"/>
              <a:gd name="adj2" fmla="val 3206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lv-LV" sz="1800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30109" y="6176964"/>
            <a:ext cx="5790368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Pēc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dzemdībām piedāvā veikt histerektomiju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93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636" y="2738718"/>
            <a:ext cx="4478339" cy="1400530"/>
          </a:xfrm>
        </p:spPr>
        <p:txBody>
          <a:bodyPr/>
          <a:lstStyle/>
          <a:p>
            <a:r>
              <a:rPr lang="lv-LV" dirty="0" smtClean="0"/>
              <a:t>Olnīcu audzēji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35648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871142" y="416647"/>
            <a:ext cx="112079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4650" indent="-3746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Aft>
                <a:spcPct val="0"/>
              </a:spcAft>
              <a:buSzPct val="130000"/>
              <a:buNone/>
            </a:pPr>
            <a:r>
              <a:rPr lang="lv-LV" altLang="lv-LV" sz="3600" b="0" dirty="0" smtClean="0">
                <a:solidFill>
                  <a:schemeClr val="tx1"/>
                </a:solidFill>
                <a:cs typeface="Arial" panose="020B0604020202020204" pitchFamily="34" charset="0"/>
              </a:rPr>
              <a:t>Ķīmijterapijas efekts uz olnīcām ir devu atkarīgs</a:t>
            </a:r>
          </a:p>
          <a:p>
            <a:pPr marL="0" indent="0" eaLnBrk="1" hangingPunct="1">
              <a:spcAft>
                <a:spcPct val="0"/>
              </a:spcAft>
              <a:buSzPct val="130000"/>
              <a:buNone/>
            </a:pPr>
            <a:endParaRPr lang="en-US" altLang="lv-LV" sz="3600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2344797" y="1432692"/>
            <a:ext cx="8267641" cy="4950648"/>
            <a:chOff x="472" y="1296"/>
            <a:chExt cx="4712" cy="2767"/>
          </a:xfrm>
        </p:grpSpPr>
        <p:grpSp>
          <p:nvGrpSpPr>
            <p:cNvPr id="14343" name="Group 5"/>
            <p:cNvGrpSpPr>
              <a:grpSpLocks/>
            </p:cNvGrpSpPr>
            <p:nvPr/>
          </p:nvGrpSpPr>
          <p:grpSpPr bwMode="auto">
            <a:xfrm>
              <a:off x="784" y="1296"/>
              <a:ext cx="3927" cy="2415"/>
              <a:chOff x="784" y="1296"/>
              <a:chExt cx="3927" cy="2415"/>
            </a:xfrm>
          </p:grpSpPr>
          <p:sp>
            <p:nvSpPr>
              <p:cNvPr id="14347" name="Rectangle 6"/>
              <p:cNvSpPr>
                <a:spLocks noChangeArrowheads="1"/>
              </p:cNvSpPr>
              <p:nvPr/>
            </p:nvSpPr>
            <p:spPr bwMode="auto">
              <a:xfrm>
                <a:off x="1187" y="1398"/>
                <a:ext cx="3523" cy="2228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48" name="Line 7"/>
              <p:cNvSpPr>
                <a:spLocks noChangeShapeType="1"/>
              </p:cNvSpPr>
              <p:nvPr/>
            </p:nvSpPr>
            <p:spPr bwMode="auto">
              <a:xfrm>
                <a:off x="1187" y="3183"/>
                <a:ext cx="3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49" name="Line 8"/>
              <p:cNvSpPr>
                <a:spLocks noChangeShapeType="1"/>
              </p:cNvSpPr>
              <p:nvPr/>
            </p:nvSpPr>
            <p:spPr bwMode="auto">
              <a:xfrm>
                <a:off x="1187" y="2734"/>
                <a:ext cx="3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50" name="Line 9"/>
              <p:cNvSpPr>
                <a:spLocks noChangeShapeType="1"/>
              </p:cNvSpPr>
              <p:nvPr/>
            </p:nvSpPr>
            <p:spPr bwMode="auto">
              <a:xfrm>
                <a:off x="1187" y="2290"/>
                <a:ext cx="3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51" name="Line 10"/>
              <p:cNvSpPr>
                <a:spLocks noChangeShapeType="1"/>
              </p:cNvSpPr>
              <p:nvPr/>
            </p:nvSpPr>
            <p:spPr bwMode="auto">
              <a:xfrm>
                <a:off x="1187" y="1841"/>
                <a:ext cx="3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52" name="Line 11"/>
              <p:cNvSpPr>
                <a:spLocks noChangeShapeType="1"/>
              </p:cNvSpPr>
              <p:nvPr/>
            </p:nvSpPr>
            <p:spPr bwMode="auto">
              <a:xfrm>
                <a:off x="1187" y="1398"/>
                <a:ext cx="352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53" name="Rectangle 12"/>
              <p:cNvSpPr>
                <a:spLocks noChangeArrowheads="1"/>
              </p:cNvSpPr>
              <p:nvPr/>
            </p:nvSpPr>
            <p:spPr bwMode="auto">
              <a:xfrm>
                <a:off x="1397" y="1817"/>
                <a:ext cx="287" cy="1809"/>
              </a:xfrm>
              <a:prstGeom prst="rect">
                <a:avLst/>
              </a:prstGeom>
              <a:gradFill rotWithShape="0">
                <a:gsLst>
                  <a:gs pos="0">
                    <a:srgbClr val="FFCCCC"/>
                  </a:gs>
                  <a:gs pos="100000">
                    <a:srgbClr val="FF3399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4" name="Rectangle 13"/>
              <p:cNvSpPr>
                <a:spLocks noChangeArrowheads="1"/>
              </p:cNvSpPr>
              <p:nvPr/>
            </p:nvSpPr>
            <p:spPr bwMode="auto">
              <a:xfrm>
                <a:off x="1397" y="1817"/>
                <a:ext cx="287" cy="1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5" name="Rectangle 14"/>
              <p:cNvSpPr>
                <a:spLocks noChangeArrowheads="1"/>
              </p:cNvSpPr>
              <p:nvPr/>
            </p:nvSpPr>
            <p:spPr bwMode="auto">
              <a:xfrm>
                <a:off x="2104" y="2003"/>
                <a:ext cx="281" cy="1623"/>
              </a:xfrm>
              <a:prstGeom prst="rect">
                <a:avLst/>
              </a:prstGeom>
              <a:gradFill rotWithShape="0">
                <a:gsLst>
                  <a:gs pos="0">
                    <a:srgbClr val="FFCCCC"/>
                  </a:gs>
                  <a:gs pos="100000">
                    <a:srgbClr val="FF3399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6" name="Rectangle 15"/>
              <p:cNvSpPr>
                <a:spLocks noChangeArrowheads="1"/>
              </p:cNvSpPr>
              <p:nvPr/>
            </p:nvSpPr>
            <p:spPr bwMode="auto">
              <a:xfrm>
                <a:off x="2104" y="2003"/>
                <a:ext cx="281" cy="16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7" name="Rectangle 16"/>
              <p:cNvSpPr>
                <a:spLocks noChangeArrowheads="1"/>
              </p:cNvSpPr>
              <p:nvPr/>
            </p:nvSpPr>
            <p:spPr bwMode="auto">
              <a:xfrm>
                <a:off x="2805" y="2206"/>
                <a:ext cx="287" cy="1420"/>
              </a:xfrm>
              <a:prstGeom prst="rect">
                <a:avLst/>
              </a:prstGeom>
              <a:gradFill rotWithShape="0">
                <a:gsLst>
                  <a:gs pos="0">
                    <a:srgbClr val="FFCCCC"/>
                  </a:gs>
                  <a:gs pos="100000">
                    <a:srgbClr val="FF3399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8" name="Rectangle 17"/>
              <p:cNvSpPr>
                <a:spLocks noChangeArrowheads="1"/>
              </p:cNvSpPr>
              <p:nvPr/>
            </p:nvSpPr>
            <p:spPr bwMode="auto">
              <a:xfrm>
                <a:off x="2805" y="2206"/>
                <a:ext cx="287" cy="14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9" name="Rectangle 18"/>
              <p:cNvSpPr>
                <a:spLocks noChangeArrowheads="1"/>
              </p:cNvSpPr>
              <p:nvPr/>
            </p:nvSpPr>
            <p:spPr bwMode="auto">
              <a:xfrm>
                <a:off x="3512" y="2818"/>
                <a:ext cx="281" cy="808"/>
              </a:xfrm>
              <a:prstGeom prst="rect">
                <a:avLst/>
              </a:prstGeom>
              <a:gradFill rotWithShape="0">
                <a:gsLst>
                  <a:gs pos="0">
                    <a:srgbClr val="FFCCCC"/>
                  </a:gs>
                  <a:gs pos="100000">
                    <a:srgbClr val="FF3399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60" name="Rectangle 19"/>
              <p:cNvSpPr>
                <a:spLocks noChangeArrowheads="1"/>
              </p:cNvSpPr>
              <p:nvPr/>
            </p:nvSpPr>
            <p:spPr bwMode="auto">
              <a:xfrm>
                <a:off x="3512" y="2818"/>
                <a:ext cx="281" cy="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61" name="Rectangle 20"/>
              <p:cNvSpPr>
                <a:spLocks noChangeArrowheads="1"/>
              </p:cNvSpPr>
              <p:nvPr/>
            </p:nvSpPr>
            <p:spPr bwMode="auto">
              <a:xfrm>
                <a:off x="4213" y="3063"/>
                <a:ext cx="287" cy="563"/>
              </a:xfrm>
              <a:prstGeom prst="rect">
                <a:avLst/>
              </a:prstGeom>
              <a:gradFill rotWithShape="0">
                <a:gsLst>
                  <a:gs pos="0">
                    <a:srgbClr val="FFCCCC"/>
                  </a:gs>
                  <a:gs pos="100000">
                    <a:srgbClr val="FF3399"/>
                  </a:gs>
                </a:gsLst>
                <a:lin ang="540000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62" name="Rectangle 21"/>
              <p:cNvSpPr>
                <a:spLocks noChangeArrowheads="1"/>
              </p:cNvSpPr>
              <p:nvPr/>
            </p:nvSpPr>
            <p:spPr bwMode="auto">
              <a:xfrm>
                <a:off x="4213" y="3063"/>
                <a:ext cx="287" cy="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rtl="1" eaLnBrk="1" hangingPunct="1">
                  <a:spcAft>
                    <a:spcPct val="0"/>
                  </a:spcAft>
                  <a:buClrTx/>
                  <a:buFontTx/>
                  <a:buNone/>
                </a:pPr>
                <a:endParaRPr lang="en-CA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63" name="Line 22"/>
              <p:cNvSpPr>
                <a:spLocks noChangeShapeType="1"/>
              </p:cNvSpPr>
              <p:nvPr/>
            </p:nvSpPr>
            <p:spPr bwMode="auto">
              <a:xfrm>
                <a:off x="1187" y="1398"/>
                <a:ext cx="1" cy="222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64" name="Line 23"/>
              <p:cNvSpPr>
                <a:spLocks noChangeShapeType="1"/>
              </p:cNvSpPr>
              <p:nvPr/>
            </p:nvSpPr>
            <p:spPr bwMode="auto">
              <a:xfrm>
                <a:off x="1133" y="3626"/>
                <a:ext cx="5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65" name="Line 24"/>
              <p:cNvSpPr>
                <a:spLocks noChangeShapeType="1"/>
              </p:cNvSpPr>
              <p:nvPr/>
            </p:nvSpPr>
            <p:spPr bwMode="auto">
              <a:xfrm>
                <a:off x="1133" y="3183"/>
                <a:ext cx="5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66" name="Line 25"/>
              <p:cNvSpPr>
                <a:spLocks noChangeShapeType="1"/>
              </p:cNvSpPr>
              <p:nvPr/>
            </p:nvSpPr>
            <p:spPr bwMode="auto">
              <a:xfrm>
                <a:off x="1133" y="2734"/>
                <a:ext cx="5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67" name="Line 26"/>
              <p:cNvSpPr>
                <a:spLocks noChangeShapeType="1"/>
              </p:cNvSpPr>
              <p:nvPr/>
            </p:nvSpPr>
            <p:spPr bwMode="auto">
              <a:xfrm>
                <a:off x="1133" y="2290"/>
                <a:ext cx="5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68" name="Line 27"/>
              <p:cNvSpPr>
                <a:spLocks noChangeShapeType="1"/>
              </p:cNvSpPr>
              <p:nvPr/>
            </p:nvSpPr>
            <p:spPr bwMode="auto">
              <a:xfrm>
                <a:off x="1133" y="1841"/>
                <a:ext cx="5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69" name="Line 28"/>
              <p:cNvSpPr>
                <a:spLocks noChangeShapeType="1"/>
              </p:cNvSpPr>
              <p:nvPr/>
            </p:nvSpPr>
            <p:spPr bwMode="auto">
              <a:xfrm>
                <a:off x="1133" y="1398"/>
                <a:ext cx="5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0" name="Line 29"/>
              <p:cNvSpPr>
                <a:spLocks noChangeShapeType="1"/>
              </p:cNvSpPr>
              <p:nvPr/>
            </p:nvSpPr>
            <p:spPr bwMode="auto">
              <a:xfrm>
                <a:off x="1187" y="3626"/>
                <a:ext cx="3523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1" name="Line 30"/>
              <p:cNvSpPr>
                <a:spLocks noChangeShapeType="1"/>
              </p:cNvSpPr>
              <p:nvPr/>
            </p:nvSpPr>
            <p:spPr bwMode="auto">
              <a:xfrm flipV="1">
                <a:off x="1187" y="3626"/>
                <a:ext cx="1" cy="4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2" name="Line 31"/>
              <p:cNvSpPr>
                <a:spLocks noChangeShapeType="1"/>
              </p:cNvSpPr>
              <p:nvPr/>
            </p:nvSpPr>
            <p:spPr bwMode="auto">
              <a:xfrm flipV="1">
                <a:off x="1894" y="3626"/>
                <a:ext cx="1" cy="4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3" name="Line 32"/>
              <p:cNvSpPr>
                <a:spLocks noChangeShapeType="1"/>
              </p:cNvSpPr>
              <p:nvPr/>
            </p:nvSpPr>
            <p:spPr bwMode="auto">
              <a:xfrm flipV="1">
                <a:off x="2595" y="3626"/>
                <a:ext cx="1" cy="4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4" name="Line 33"/>
              <p:cNvSpPr>
                <a:spLocks noChangeShapeType="1"/>
              </p:cNvSpPr>
              <p:nvPr/>
            </p:nvSpPr>
            <p:spPr bwMode="auto">
              <a:xfrm flipV="1">
                <a:off x="3302" y="3626"/>
                <a:ext cx="1" cy="4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5" name="Line 34"/>
              <p:cNvSpPr>
                <a:spLocks noChangeShapeType="1"/>
              </p:cNvSpPr>
              <p:nvPr/>
            </p:nvSpPr>
            <p:spPr bwMode="auto">
              <a:xfrm flipV="1">
                <a:off x="4003" y="3626"/>
                <a:ext cx="1" cy="4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6" name="Line 35"/>
              <p:cNvSpPr>
                <a:spLocks noChangeShapeType="1"/>
              </p:cNvSpPr>
              <p:nvPr/>
            </p:nvSpPr>
            <p:spPr bwMode="auto">
              <a:xfrm flipV="1">
                <a:off x="4710" y="3626"/>
                <a:ext cx="1" cy="4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4377" name="Rectangle 36"/>
              <p:cNvSpPr>
                <a:spLocks noChangeArrowheads="1"/>
              </p:cNvSpPr>
              <p:nvPr/>
            </p:nvSpPr>
            <p:spPr bwMode="auto">
              <a:xfrm>
                <a:off x="1072" y="3524"/>
                <a:ext cx="84" cy="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1800">
                    <a:solidFill>
                      <a:schemeClr val="tx1"/>
                    </a:solidFill>
                    <a:cs typeface="Arial" panose="020B0604020202020204" pitchFamily="34" charset="0"/>
                  </a:rPr>
                  <a:t>0</a:t>
                </a:r>
                <a:endParaRPr lang="en-US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78" name="Rectangle 37"/>
              <p:cNvSpPr>
                <a:spLocks noChangeArrowheads="1"/>
              </p:cNvSpPr>
              <p:nvPr/>
            </p:nvSpPr>
            <p:spPr bwMode="auto">
              <a:xfrm>
                <a:off x="880" y="3081"/>
                <a:ext cx="252" cy="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1800">
                    <a:solidFill>
                      <a:schemeClr val="tx1"/>
                    </a:solidFill>
                    <a:cs typeface="Arial" panose="020B0604020202020204" pitchFamily="34" charset="0"/>
                  </a:rPr>
                  <a:t>500</a:t>
                </a:r>
                <a:endParaRPr lang="en-US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79" name="Rectangle 38"/>
              <p:cNvSpPr>
                <a:spLocks noChangeArrowheads="1"/>
              </p:cNvSpPr>
              <p:nvPr/>
            </p:nvSpPr>
            <p:spPr bwMode="auto">
              <a:xfrm>
                <a:off x="784" y="2632"/>
                <a:ext cx="335" cy="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1800">
                    <a:solidFill>
                      <a:schemeClr val="tx1"/>
                    </a:solidFill>
                    <a:cs typeface="Arial" panose="020B0604020202020204" pitchFamily="34" charset="0"/>
                  </a:rPr>
                  <a:t>1000</a:t>
                </a:r>
                <a:endParaRPr lang="en-US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80" name="Rectangle 39"/>
              <p:cNvSpPr>
                <a:spLocks noChangeArrowheads="1"/>
              </p:cNvSpPr>
              <p:nvPr/>
            </p:nvSpPr>
            <p:spPr bwMode="auto">
              <a:xfrm>
                <a:off x="784" y="2189"/>
                <a:ext cx="335" cy="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1800">
                    <a:solidFill>
                      <a:schemeClr val="tx1"/>
                    </a:solidFill>
                    <a:cs typeface="Arial" panose="020B0604020202020204" pitchFamily="34" charset="0"/>
                  </a:rPr>
                  <a:t>1500</a:t>
                </a:r>
                <a:endParaRPr lang="en-US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81" name="Rectangle 40"/>
              <p:cNvSpPr>
                <a:spLocks noChangeArrowheads="1"/>
              </p:cNvSpPr>
              <p:nvPr/>
            </p:nvSpPr>
            <p:spPr bwMode="auto">
              <a:xfrm>
                <a:off x="784" y="1739"/>
                <a:ext cx="335" cy="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1800">
                    <a:solidFill>
                      <a:schemeClr val="tx1"/>
                    </a:solidFill>
                    <a:cs typeface="Arial" panose="020B0604020202020204" pitchFamily="34" charset="0"/>
                  </a:rPr>
                  <a:t>2000</a:t>
                </a:r>
                <a:endParaRPr lang="en-US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82" name="Rectangle 41"/>
              <p:cNvSpPr>
                <a:spLocks noChangeArrowheads="1"/>
              </p:cNvSpPr>
              <p:nvPr/>
            </p:nvSpPr>
            <p:spPr bwMode="auto">
              <a:xfrm>
                <a:off x="784" y="1296"/>
                <a:ext cx="335" cy="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1800">
                    <a:solidFill>
                      <a:schemeClr val="tx1"/>
                    </a:solidFill>
                    <a:cs typeface="Arial" panose="020B0604020202020204" pitchFamily="34" charset="0"/>
                  </a:rPr>
                  <a:t>2500</a:t>
                </a:r>
                <a:endParaRPr lang="en-US" altLang="lv-LV" sz="1800" b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14383" name="Group 42"/>
              <p:cNvGrpSpPr>
                <a:grpSpLocks/>
              </p:cNvGrpSpPr>
              <p:nvPr/>
            </p:nvGrpSpPr>
            <p:grpSpPr bwMode="auto">
              <a:xfrm>
                <a:off x="1434" y="1746"/>
                <a:ext cx="3024" cy="1344"/>
                <a:chOff x="1296" y="1536"/>
                <a:chExt cx="3024" cy="1344"/>
              </a:xfrm>
            </p:grpSpPr>
            <p:grpSp>
              <p:nvGrpSpPr>
                <p:cNvPr id="14384" name="Group 43"/>
                <p:cNvGrpSpPr>
                  <a:grpSpLocks/>
                </p:cNvGrpSpPr>
                <p:nvPr/>
              </p:nvGrpSpPr>
              <p:grpSpPr bwMode="auto">
                <a:xfrm>
                  <a:off x="1296" y="1536"/>
                  <a:ext cx="192" cy="144"/>
                  <a:chOff x="1723" y="1361"/>
                  <a:chExt cx="226" cy="151"/>
                </a:xfrm>
              </p:grpSpPr>
              <p:sp>
                <p:nvSpPr>
                  <p:cNvPr id="14397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6" y="1361"/>
                    <a:ext cx="0" cy="151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  <p:sp>
                <p:nvSpPr>
                  <p:cNvPr id="14398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1723" y="1361"/>
                    <a:ext cx="22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CC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</p:grpSp>
            <p:grpSp>
              <p:nvGrpSpPr>
                <p:cNvPr id="14385" name="Group 46"/>
                <p:cNvGrpSpPr>
                  <a:grpSpLocks/>
                </p:cNvGrpSpPr>
                <p:nvPr/>
              </p:nvGrpSpPr>
              <p:grpSpPr bwMode="auto">
                <a:xfrm>
                  <a:off x="2016" y="1584"/>
                  <a:ext cx="192" cy="239"/>
                  <a:chOff x="2472" y="1412"/>
                  <a:chExt cx="226" cy="251"/>
                </a:xfrm>
              </p:grpSpPr>
              <p:sp>
                <p:nvSpPr>
                  <p:cNvPr id="14395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85" y="1412"/>
                    <a:ext cx="0" cy="251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  <p:sp>
                <p:nvSpPr>
                  <p:cNvPr id="1439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2472" y="1412"/>
                    <a:ext cx="22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</p:grpSp>
            <p:grpSp>
              <p:nvGrpSpPr>
                <p:cNvPr id="14386" name="Group 49"/>
                <p:cNvGrpSpPr>
                  <a:grpSpLocks/>
                </p:cNvGrpSpPr>
                <p:nvPr/>
              </p:nvGrpSpPr>
              <p:grpSpPr bwMode="auto">
                <a:xfrm>
                  <a:off x="2688" y="1920"/>
                  <a:ext cx="192" cy="96"/>
                  <a:chOff x="3220" y="1764"/>
                  <a:chExt cx="227" cy="101"/>
                </a:xfrm>
              </p:grpSpPr>
              <p:sp>
                <p:nvSpPr>
                  <p:cNvPr id="14393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3" y="1764"/>
                    <a:ext cx="0" cy="101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  <p:sp>
                <p:nvSpPr>
                  <p:cNvPr id="1439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3220" y="1764"/>
                    <a:ext cx="227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</p:grpSp>
            <p:grpSp>
              <p:nvGrpSpPr>
                <p:cNvPr id="14387" name="Group 52"/>
                <p:cNvGrpSpPr>
                  <a:grpSpLocks/>
                </p:cNvGrpSpPr>
                <p:nvPr/>
              </p:nvGrpSpPr>
              <p:grpSpPr bwMode="auto">
                <a:xfrm>
                  <a:off x="3408" y="2544"/>
                  <a:ext cx="192" cy="97"/>
                  <a:chOff x="3968" y="2368"/>
                  <a:chExt cx="226" cy="102"/>
                </a:xfrm>
              </p:grpSpPr>
              <p:sp>
                <p:nvSpPr>
                  <p:cNvPr id="14391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81" y="2368"/>
                    <a:ext cx="0" cy="102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  <p:sp>
                <p:nvSpPr>
                  <p:cNvPr id="1439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968" y="2368"/>
                    <a:ext cx="22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</p:grpSp>
            <p:grpSp>
              <p:nvGrpSpPr>
                <p:cNvPr id="14388" name="Group 55"/>
                <p:cNvGrpSpPr>
                  <a:grpSpLocks/>
                </p:cNvGrpSpPr>
                <p:nvPr/>
              </p:nvGrpSpPr>
              <p:grpSpPr bwMode="auto">
                <a:xfrm>
                  <a:off x="4128" y="2784"/>
                  <a:ext cx="192" cy="96"/>
                  <a:chOff x="4717" y="2621"/>
                  <a:chExt cx="226" cy="101"/>
                </a:xfrm>
              </p:grpSpPr>
              <p:sp>
                <p:nvSpPr>
                  <p:cNvPr id="14389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30" y="2621"/>
                    <a:ext cx="0" cy="101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  <p:sp>
                <p:nvSpPr>
                  <p:cNvPr id="14390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4717" y="2621"/>
                    <a:ext cx="22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C0128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lv-LV"/>
                  </a:p>
                </p:txBody>
              </p:sp>
            </p:grpSp>
          </p:grpSp>
        </p:grpSp>
        <p:grpSp>
          <p:nvGrpSpPr>
            <p:cNvPr id="14344" name="Group 58"/>
            <p:cNvGrpSpPr>
              <a:grpSpLocks/>
            </p:cNvGrpSpPr>
            <p:nvPr/>
          </p:nvGrpSpPr>
          <p:grpSpPr bwMode="auto">
            <a:xfrm>
              <a:off x="472" y="1595"/>
              <a:ext cx="4712" cy="2468"/>
              <a:chOff x="472" y="1595"/>
              <a:chExt cx="4712" cy="2468"/>
            </a:xfrm>
          </p:grpSpPr>
          <p:sp>
            <p:nvSpPr>
              <p:cNvPr id="14345" name="Rectangle 59"/>
              <p:cNvSpPr>
                <a:spLocks noChangeArrowheads="1"/>
              </p:cNvSpPr>
              <p:nvPr/>
            </p:nvSpPr>
            <p:spPr bwMode="auto">
              <a:xfrm>
                <a:off x="1314" y="3592"/>
                <a:ext cx="3870" cy="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6166" tIns="43789" rIns="86166" bIns="43789">
                <a:spAutoFit/>
              </a:bodyPr>
              <a:lstStyle>
                <a:lvl1pPr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0	</a:t>
                </a:r>
                <a:r>
                  <a:rPr lang="he-IL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  20</a:t>
                </a:r>
                <a:r>
                  <a:rPr lang="he-IL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     </a:t>
                </a:r>
                <a:r>
                  <a:rPr lang="he-IL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  </a:t>
                </a:r>
                <a:r>
                  <a:rPr lang="en-US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50         </a:t>
                </a:r>
                <a:r>
                  <a:rPr lang="he-IL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 </a:t>
                </a:r>
                <a:r>
                  <a:rPr lang="en-US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75        </a:t>
                </a:r>
                <a:r>
                  <a:rPr lang="he-IL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 </a:t>
                </a:r>
                <a:r>
                  <a:rPr lang="en-US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100mg/kg </a:t>
                </a:r>
              </a:p>
              <a:p>
                <a:pPr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lv-LV" sz="2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            </a:t>
                </a:r>
                <a:r>
                  <a:rPr lang="en-US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C</a:t>
                </a:r>
                <a:r>
                  <a:rPr lang="lv-LV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ik</a:t>
                </a:r>
                <a:r>
                  <a:rPr lang="en-US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lo</a:t>
                </a:r>
                <a:r>
                  <a:rPr lang="lv-LV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f</a:t>
                </a:r>
                <a:r>
                  <a:rPr lang="en-US" altLang="lv-LV" sz="2000" dirty="0" err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os</a:t>
                </a:r>
                <a:r>
                  <a:rPr lang="lv-LV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f</a:t>
                </a:r>
                <a:r>
                  <a:rPr lang="en-US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am</a:t>
                </a:r>
                <a:r>
                  <a:rPr lang="lv-LV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ī</a:t>
                </a:r>
                <a:r>
                  <a:rPr lang="en-US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d</a:t>
                </a:r>
                <a:r>
                  <a:rPr lang="lv-LV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a deva</a:t>
                </a:r>
                <a:endParaRPr lang="en-US" altLang="lv-LV" sz="20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46" name="Rectangle 60"/>
              <p:cNvSpPr>
                <a:spLocks noChangeArrowheads="1"/>
              </p:cNvSpPr>
              <p:nvPr/>
            </p:nvSpPr>
            <p:spPr bwMode="auto">
              <a:xfrm rot="16200000">
                <a:off x="-180" y="2247"/>
                <a:ext cx="1563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6166" tIns="43789" rIns="86166" bIns="43789">
                <a:spAutoFit/>
              </a:bodyPr>
              <a:lstStyle>
                <a:lvl1pPr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ＭＳ Ｐゴシック" panose="020B0600070205080204" pitchFamily="34" charset="-128"/>
                  </a:defRPr>
                </a:lvl1pPr>
                <a:lvl2pPr marL="742950" indent="-28575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800" b="1">
                    <a:solidFill>
                      <a:srgbClr val="FFFF66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defRPr>
                </a:lvl2pPr>
                <a:lvl3pPr marL="1143000" indent="-22860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4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892175"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892175" eaLnBrk="0" fontAlgn="base" hangingPunct="0">
                  <a:spcBef>
                    <a:spcPct val="0"/>
                  </a:spcBef>
                  <a:spcAft>
                    <a:spcPct val="50000"/>
                  </a:spcAft>
                  <a:buClr>
                    <a:schemeClr val="accent1"/>
                  </a:buClr>
                  <a:buChar char="•"/>
                  <a:defRPr sz="2000" b="1">
                    <a:solidFill>
                      <a:srgbClr val="FFFF66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Aft>
                    <a:spcPct val="0"/>
                  </a:spcAft>
                  <a:buClrTx/>
                  <a:buFontTx/>
                  <a:buNone/>
                </a:pPr>
                <a:r>
                  <a:rPr lang="lv-LV" altLang="lv-LV" sz="2000" dirty="0" err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Priordiālie</a:t>
                </a:r>
                <a:r>
                  <a:rPr lang="lv-LV" altLang="lv-LV" sz="20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lv-LV" altLang="lv-LV" sz="2000" dirty="0" err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folikuļi</a:t>
                </a:r>
                <a:endParaRPr lang="en-US" altLang="lv-LV" sz="20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41" name="Rectangle 61"/>
          <p:cNvSpPr>
            <a:spLocks noChangeArrowheads="1"/>
          </p:cNvSpPr>
          <p:nvPr/>
        </p:nvSpPr>
        <p:spPr bwMode="auto">
          <a:xfrm>
            <a:off x="7086601" y="3124200"/>
            <a:ext cx="1575039" cy="39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166" tIns="43789" rIns="86166" bIns="43789">
            <a:spAutoFit/>
          </a:bodyPr>
          <a:lstStyle>
            <a:lvl1pPr defTabSz="892175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892175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892175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92175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92175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0"/>
              </a:spcAft>
              <a:buClrTx/>
              <a:buFontTx/>
              <a:buNone/>
            </a:pPr>
            <a:r>
              <a:rPr lang="en-US" altLang="lv-LV" sz="2000">
                <a:solidFill>
                  <a:srgbClr val="0000CC"/>
                </a:solidFill>
                <a:cs typeface="Arial" panose="020B0604020202020204" pitchFamily="34" charset="0"/>
              </a:rPr>
              <a:t>(p = 0.0001)</a:t>
            </a:r>
          </a:p>
        </p:txBody>
      </p:sp>
      <p:sp>
        <p:nvSpPr>
          <p:cNvPr id="14342" name="Text Box 62"/>
          <p:cNvSpPr txBox="1">
            <a:spLocks noChangeArrowheads="1"/>
          </p:cNvSpPr>
          <p:nvPr/>
        </p:nvSpPr>
        <p:spPr bwMode="auto">
          <a:xfrm>
            <a:off x="7258050" y="6497639"/>
            <a:ext cx="3354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lv-LV" sz="16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lv-LV" sz="1600" dirty="0" err="1">
                <a:solidFill>
                  <a:schemeClr val="tx1"/>
                </a:solidFill>
                <a:cs typeface="Arial" panose="020B0604020202020204" pitchFamily="34" charset="0"/>
              </a:rPr>
              <a:t>Meirow</a:t>
            </a:r>
            <a:r>
              <a:rPr lang="en-US" altLang="lv-LV" sz="1600" dirty="0">
                <a:solidFill>
                  <a:schemeClr val="tx1"/>
                </a:solidFill>
                <a:cs typeface="Arial" panose="020B0604020202020204" pitchFamily="34" charset="0"/>
              </a:rPr>
              <a:t> et.al. </a:t>
            </a:r>
            <a:r>
              <a:rPr lang="en-US" altLang="lv-LV" sz="1600" i="1" dirty="0">
                <a:solidFill>
                  <a:schemeClr val="tx1"/>
                </a:solidFill>
                <a:cs typeface="Arial" panose="020B0604020202020204" pitchFamily="34" charset="0"/>
              </a:rPr>
              <a:t>Hum </a:t>
            </a:r>
            <a:r>
              <a:rPr lang="en-US" altLang="lv-LV" sz="1600" i="1" dirty="0" err="1">
                <a:solidFill>
                  <a:schemeClr val="tx1"/>
                </a:solidFill>
                <a:cs typeface="Arial" panose="020B0604020202020204" pitchFamily="34" charset="0"/>
              </a:rPr>
              <a:t>Reprod</a:t>
            </a:r>
            <a:r>
              <a:rPr lang="en-US" altLang="lv-LV" sz="1600" dirty="0">
                <a:solidFill>
                  <a:schemeClr val="tx1"/>
                </a:solidFill>
                <a:cs typeface="Arial" panose="020B0604020202020204" pitchFamily="34" charset="0"/>
              </a:rPr>
              <a:t> 1999)</a:t>
            </a:r>
          </a:p>
        </p:txBody>
      </p:sp>
    </p:spTree>
    <p:extLst>
      <p:ext uri="{BB962C8B-B14F-4D97-AF65-F5344CB8AC3E}">
        <p14:creationId xmlns:p14="http://schemas.microsoft.com/office/powerpoint/2010/main" val="10533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6600825" y="4149725"/>
            <a:ext cx="2592388" cy="1728788"/>
            <a:chOff x="3016" y="3022"/>
            <a:chExt cx="1633" cy="1043"/>
          </a:xfrm>
        </p:grpSpPr>
        <p:sp>
          <p:nvSpPr>
            <p:cNvPr id="16398" name="Rectangle 3"/>
            <p:cNvSpPr>
              <a:spLocks noChangeArrowheads="1"/>
            </p:cNvSpPr>
            <p:nvPr/>
          </p:nvSpPr>
          <p:spPr bwMode="auto">
            <a:xfrm>
              <a:off x="3016" y="3478"/>
              <a:ext cx="116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399" name="Rectangle 4"/>
            <p:cNvSpPr>
              <a:spLocks noChangeArrowheads="1"/>
            </p:cNvSpPr>
            <p:nvPr/>
          </p:nvSpPr>
          <p:spPr bwMode="auto">
            <a:xfrm>
              <a:off x="3107" y="3022"/>
              <a:ext cx="1542" cy="1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00" name="Freeform 5"/>
            <p:cNvSpPr>
              <a:spLocks/>
            </p:cNvSpPr>
            <p:nvPr/>
          </p:nvSpPr>
          <p:spPr bwMode="auto">
            <a:xfrm>
              <a:off x="3107" y="3672"/>
              <a:ext cx="1542" cy="390"/>
            </a:xfrm>
            <a:custGeom>
              <a:avLst/>
              <a:gdLst>
                <a:gd name="T0" fmla="*/ 1 w 2313"/>
                <a:gd name="T1" fmla="*/ 0 h 952"/>
                <a:gd name="T2" fmla="*/ 1 w 2313"/>
                <a:gd name="T3" fmla="*/ 0 h 952"/>
                <a:gd name="T4" fmla="*/ 0 w 2313"/>
                <a:gd name="T5" fmla="*/ 0 h 952"/>
                <a:gd name="T6" fmla="*/ 0 60000 65536"/>
                <a:gd name="T7" fmla="*/ 0 60000 65536"/>
                <a:gd name="T8" fmla="*/ 0 60000 65536"/>
                <a:gd name="T9" fmla="*/ 0 w 2313"/>
                <a:gd name="T10" fmla="*/ 0 h 952"/>
                <a:gd name="T11" fmla="*/ 2313 w 2313"/>
                <a:gd name="T12" fmla="*/ 952 h 9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3" h="952">
                  <a:moveTo>
                    <a:pt x="2313" y="0"/>
                  </a:moveTo>
                  <a:cubicBezTo>
                    <a:pt x="1916" y="476"/>
                    <a:pt x="1519" y="952"/>
                    <a:pt x="1134" y="952"/>
                  </a:cubicBezTo>
                  <a:cubicBezTo>
                    <a:pt x="749" y="952"/>
                    <a:pt x="189" y="159"/>
                    <a:pt x="0" y="0"/>
                  </a:cubicBezTo>
                </a:path>
              </a:pathLst>
            </a:custGeom>
            <a:noFill/>
            <a:ln w="571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6401" name="Freeform 6"/>
            <p:cNvSpPr>
              <a:spLocks/>
            </p:cNvSpPr>
            <p:nvPr/>
          </p:nvSpPr>
          <p:spPr bwMode="auto">
            <a:xfrm>
              <a:off x="3107" y="3505"/>
              <a:ext cx="1542" cy="390"/>
            </a:xfrm>
            <a:custGeom>
              <a:avLst/>
              <a:gdLst>
                <a:gd name="T0" fmla="*/ 1 w 2313"/>
                <a:gd name="T1" fmla="*/ 0 h 952"/>
                <a:gd name="T2" fmla="*/ 1 w 2313"/>
                <a:gd name="T3" fmla="*/ 0 h 952"/>
                <a:gd name="T4" fmla="*/ 0 w 2313"/>
                <a:gd name="T5" fmla="*/ 0 h 952"/>
                <a:gd name="T6" fmla="*/ 0 60000 65536"/>
                <a:gd name="T7" fmla="*/ 0 60000 65536"/>
                <a:gd name="T8" fmla="*/ 0 60000 65536"/>
                <a:gd name="T9" fmla="*/ 0 w 2313"/>
                <a:gd name="T10" fmla="*/ 0 h 952"/>
                <a:gd name="T11" fmla="*/ 2313 w 2313"/>
                <a:gd name="T12" fmla="*/ 952 h 9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3" h="952">
                  <a:moveTo>
                    <a:pt x="2313" y="0"/>
                  </a:moveTo>
                  <a:cubicBezTo>
                    <a:pt x="1916" y="476"/>
                    <a:pt x="1519" y="952"/>
                    <a:pt x="1134" y="952"/>
                  </a:cubicBezTo>
                  <a:cubicBezTo>
                    <a:pt x="749" y="952"/>
                    <a:pt x="189" y="159"/>
                    <a:pt x="0" y="0"/>
                  </a:cubicBezTo>
                </a:path>
              </a:pathLst>
            </a:cu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6402" name="Freeform 7"/>
            <p:cNvSpPr>
              <a:spLocks/>
            </p:cNvSpPr>
            <p:nvPr/>
          </p:nvSpPr>
          <p:spPr bwMode="auto">
            <a:xfrm>
              <a:off x="3107" y="3022"/>
              <a:ext cx="1542" cy="390"/>
            </a:xfrm>
            <a:custGeom>
              <a:avLst/>
              <a:gdLst>
                <a:gd name="T0" fmla="*/ 1 w 2313"/>
                <a:gd name="T1" fmla="*/ 0 h 952"/>
                <a:gd name="T2" fmla="*/ 1 w 2313"/>
                <a:gd name="T3" fmla="*/ 0 h 952"/>
                <a:gd name="T4" fmla="*/ 0 w 2313"/>
                <a:gd name="T5" fmla="*/ 0 h 952"/>
                <a:gd name="T6" fmla="*/ 0 60000 65536"/>
                <a:gd name="T7" fmla="*/ 0 60000 65536"/>
                <a:gd name="T8" fmla="*/ 0 60000 65536"/>
                <a:gd name="T9" fmla="*/ 0 w 2313"/>
                <a:gd name="T10" fmla="*/ 0 h 952"/>
                <a:gd name="T11" fmla="*/ 2313 w 2313"/>
                <a:gd name="T12" fmla="*/ 952 h 9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3" h="952">
                  <a:moveTo>
                    <a:pt x="2313" y="0"/>
                  </a:moveTo>
                  <a:cubicBezTo>
                    <a:pt x="1916" y="476"/>
                    <a:pt x="1519" y="952"/>
                    <a:pt x="1134" y="952"/>
                  </a:cubicBezTo>
                  <a:cubicBezTo>
                    <a:pt x="749" y="952"/>
                    <a:pt x="189" y="159"/>
                    <a:pt x="0" y="0"/>
                  </a:cubicBezTo>
                </a:path>
              </a:pathLst>
            </a:custGeom>
            <a:noFill/>
            <a:ln w="571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6403" name="Freeform 8"/>
            <p:cNvSpPr>
              <a:spLocks/>
            </p:cNvSpPr>
            <p:nvPr/>
          </p:nvSpPr>
          <p:spPr bwMode="auto">
            <a:xfrm>
              <a:off x="3885" y="3412"/>
              <a:ext cx="129" cy="512"/>
            </a:xfrm>
            <a:custGeom>
              <a:avLst/>
              <a:gdLst>
                <a:gd name="T0" fmla="*/ 3 w 148"/>
                <a:gd name="T1" fmla="*/ 0 h 1115"/>
                <a:gd name="T2" fmla="*/ 3 w 148"/>
                <a:gd name="T3" fmla="*/ 0 h 1115"/>
                <a:gd name="T4" fmla="*/ 3 w 148"/>
                <a:gd name="T5" fmla="*/ 0 h 1115"/>
                <a:gd name="T6" fmla="*/ 3 w 148"/>
                <a:gd name="T7" fmla="*/ 0 h 1115"/>
                <a:gd name="T8" fmla="*/ 3 w 148"/>
                <a:gd name="T9" fmla="*/ 0 h 1115"/>
                <a:gd name="T10" fmla="*/ 3 w 148"/>
                <a:gd name="T11" fmla="*/ 0 h 1115"/>
                <a:gd name="T12" fmla="*/ 3 w 148"/>
                <a:gd name="T13" fmla="*/ 0 h 1115"/>
                <a:gd name="T14" fmla="*/ 3 w 148"/>
                <a:gd name="T15" fmla="*/ 0 h 1115"/>
                <a:gd name="T16" fmla="*/ 3 w 148"/>
                <a:gd name="T17" fmla="*/ 0 h 1115"/>
                <a:gd name="T18" fmla="*/ 3 w 148"/>
                <a:gd name="T19" fmla="*/ 0 h 1115"/>
                <a:gd name="T20" fmla="*/ 3 w 148"/>
                <a:gd name="T21" fmla="*/ 0 h 1115"/>
                <a:gd name="T22" fmla="*/ 3 w 148"/>
                <a:gd name="T23" fmla="*/ 0 h 1115"/>
                <a:gd name="T24" fmla="*/ 3 w 148"/>
                <a:gd name="T25" fmla="*/ 0 h 1115"/>
                <a:gd name="T26" fmla="*/ 3 w 148"/>
                <a:gd name="T27" fmla="*/ 0 h 1115"/>
                <a:gd name="T28" fmla="*/ 3 w 148"/>
                <a:gd name="T29" fmla="*/ 0 h 1115"/>
                <a:gd name="T30" fmla="*/ 3 w 148"/>
                <a:gd name="T31" fmla="*/ 0 h 1115"/>
                <a:gd name="T32" fmla="*/ 3 w 148"/>
                <a:gd name="T33" fmla="*/ 0 h 1115"/>
                <a:gd name="T34" fmla="*/ 3 w 148"/>
                <a:gd name="T35" fmla="*/ 0 h 1115"/>
                <a:gd name="T36" fmla="*/ 3 w 148"/>
                <a:gd name="T37" fmla="*/ 0 h 1115"/>
                <a:gd name="T38" fmla="*/ 3 w 148"/>
                <a:gd name="T39" fmla="*/ 0 h 1115"/>
                <a:gd name="T40" fmla="*/ 3 w 148"/>
                <a:gd name="T41" fmla="*/ 0 h 11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8"/>
                <a:gd name="T64" fmla="*/ 0 h 1115"/>
                <a:gd name="T65" fmla="*/ 148 w 148"/>
                <a:gd name="T66" fmla="*/ 1115 h 11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8" h="1115">
                  <a:moveTo>
                    <a:pt x="20" y="0"/>
                  </a:moveTo>
                  <a:cubicBezTo>
                    <a:pt x="23" y="12"/>
                    <a:pt x="30" y="24"/>
                    <a:pt x="29" y="36"/>
                  </a:cubicBezTo>
                  <a:cubicBezTo>
                    <a:pt x="27" y="55"/>
                    <a:pt x="11" y="91"/>
                    <a:pt x="11" y="91"/>
                  </a:cubicBezTo>
                  <a:cubicBezTo>
                    <a:pt x="14" y="100"/>
                    <a:pt x="20" y="119"/>
                    <a:pt x="20" y="119"/>
                  </a:cubicBezTo>
                  <a:cubicBezTo>
                    <a:pt x="23" y="131"/>
                    <a:pt x="22" y="145"/>
                    <a:pt x="29" y="155"/>
                  </a:cubicBezTo>
                  <a:cubicBezTo>
                    <a:pt x="58" y="199"/>
                    <a:pt x="66" y="147"/>
                    <a:pt x="48" y="201"/>
                  </a:cubicBezTo>
                  <a:cubicBezTo>
                    <a:pt x="51" y="222"/>
                    <a:pt x="53" y="244"/>
                    <a:pt x="57" y="265"/>
                  </a:cubicBezTo>
                  <a:cubicBezTo>
                    <a:pt x="59" y="274"/>
                    <a:pt x="69" y="283"/>
                    <a:pt x="66" y="292"/>
                  </a:cubicBezTo>
                  <a:cubicBezTo>
                    <a:pt x="58" y="315"/>
                    <a:pt x="33" y="327"/>
                    <a:pt x="20" y="347"/>
                  </a:cubicBezTo>
                  <a:cubicBezTo>
                    <a:pt x="41" y="433"/>
                    <a:pt x="10" y="344"/>
                    <a:pt x="57" y="402"/>
                  </a:cubicBezTo>
                  <a:cubicBezTo>
                    <a:pt x="75" y="424"/>
                    <a:pt x="70" y="456"/>
                    <a:pt x="75" y="484"/>
                  </a:cubicBezTo>
                  <a:cubicBezTo>
                    <a:pt x="58" y="502"/>
                    <a:pt x="20" y="520"/>
                    <a:pt x="48" y="548"/>
                  </a:cubicBezTo>
                  <a:cubicBezTo>
                    <a:pt x="55" y="555"/>
                    <a:pt x="66" y="555"/>
                    <a:pt x="75" y="558"/>
                  </a:cubicBezTo>
                  <a:cubicBezTo>
                    <a:pt x="72" y="570"/>
                    <a:pt x="66" y="582"/>
                    <a:pt x="66" y="594"/>
                  </a:cubicBezTo>
                  <a:cubicBezTo>
                    <a:pt x="66" y="619"/>
                    <a:pt x="84" y="644"/>
                    <a:pt x="75" y="667"/>
                  </a:cubicBezTo>
                  <a:cubicBezTo>
                    <a:pt x="69" y="682"/>
                    <a:pt x="44" y="680"/>
                    <a:pt x="29" y="686"/>
                  </a:cubicBezTo>
                  <a:cubicBezTo>
                    <a:pt x="0" y="729"/>
                    <a:pt x="12" y="734"/>
                    <a:pt x="57" y="750"/>
                  </a:cubicBezTo>
                  <a:cubicBezTo>
                    <a:pt x="45" y="799"/>
                    <a:pt x="50" y="839"/>
                    <a:pt x="93" y="868"/>
                  </a:cubicBezTo>
                  <a:cubicBezTo>
                    <a:pt x="105" y="905"/>
                    <a:pt x="110" y="928"/>
                    <a:pt x="148" y="942"/>
                  </a:cubicBezTo>
                  <a:cubicBezTo>
                    <a:pt x="126" y="975"/>
                    <a:pt x="118" y="986"/>
                    <a:pt x="130" y="1024"/>
                  </a:cubicBezTo>
                  <a:cubicBezTo>
                    <a:pt x="139" y="1110"/>
                    <a:pt x="120" y="1087"/>
                    <a:pt x="148" y="1115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6404" name="Freeform 9"/>
            <p:cNvSpPr>
              <a:spLocks/>
            </p:cNvSpPr>
            <p:nvPr/>
          </p:nvSpPr>
          <p:spPr bwMode="auto">
            <a:xfrm>
              <a:off x="4057" y="3549"/>
              <a:ext cx="136" cy="347"/>
            </a:xfrm>
            <a:custGeom>
              <a:avLst/>
              <a:gdLst>
                <a:gd name="T0" fmla="*/ 1 w 204"/>
                <a:gd name="T1" fmla="*/ 0 h 850"/>
                <a:gd name="T2" fmla="*/ 1 w 204"/>
                <a:gd name="T3" fmla="*/ 0 h 850"/>
                <a:gd name="T4" fmla="*/ 1 w 204"/>
                <a:gd name="T5" fmla="*/ 0 h 850"/>
                <a:gd name="T6" fmla="*/ 1 w 204"/>
                <a:gd name="T7" fmla="*/ 0 h 850"/>
                <a:gd name="T8" fmla="*/ 1 w 204"/>
                <a:gd name="T9" fmla="*/ 0 h 850"/>
                <a:gd name="T10" fmla="*/ 1 w 204"/>
                <a:gd name="T11" fmla="*/ 0 h 850"/>
                <a:gd name="T12" fmla="*/ 1 w 204"/>
                <a:gd name="T13" fmla="*/ 0 h 850"/>
                <a:gd name="T14" fmla="*/ 1 w 204"/>
                <a:gd name="T15" fmla="*/ 0 h 850"/>
                <a:gd name="T16" fmla="*/ 1 w 204"/>
                <a:gd name="T17" fmla="*/ 0 h 850"/>
                <a:gd name="T18" fmla="*/ 1 w 204"/>
                <a:gd name="T19" fmla="*/ 0 h 850"/>
                <a:gd name="T20" fmla="*/ 1 w 204"/>
                <a:gd name="T21" fmla="*/ 0 h 8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4"/>
                <a:gd name="T34" fmla="*/ 0 h 850"/>
                <a:gd name="T35" fmla="*/ 204 w 204"/>
                <a:gd name="T36" fmla="*/ 850 h 8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4" h="850">
                  <a:moveTo>
                    <a:pt x="204" y="0"/>
                  </a:moveTo>
                  <a:cubicBezTo>
                    <a:pt x="180" y="75"/>
                    <a:pt x="184" y="101"/>
                    <a:pt x="104" y="128"/>
                  </a:cubicBezTo>
                  <a:cubicBezTo>
                    <a:pt x="83" y="191"/>
                    <a:pt x="123" y="237"/>
                    <a:pt x="67" y="293"/>
                  </a:cubicBezTo>
                  <a:cubicBezTo>
                    <a:pt x="55" y="328"/>
                    <a:pt x="65" y="350"/>
                    <a:pt x="76" y="384"/>
                  </a:cubicBezTo>
                  <a:cubicBezTo>
                    <a:pt x="63" y="423"/>
                    <a:pt x="88" y="475"/>
                    <a:pt x="58" y="512"/>
                  </a:cubicBezTo>
                  <a:cubicBezTo>
                    <a:pt x="48" y="524"/>
                    <a:pt x="34" y="530"/>
                    <a:pt x="22" y="539"/>
                  </a:cubicBezTo>
                  <a:cubicBezTo>
                    <a:pt x="0" y="601"/>
                    <a:pt x="13" y="538"/>
                    <a:pt x="31" y="585"/>
                  </a:cubicBezTo>
                  <a:cubicBezTo>
                    <a:pt x="41" y="611"/>
                    <a:pt x="40" y="640"/>
                    <a:pt x="49" y="667"/>
                  </a:cubicBezTo>
                  <a:cubicBezTo>
                    <a:pt x="36" y="736"/>
                    <a:pt x="26" y="724"/>
                    <a:pt x="49" y="795"/>
                  </a:cubicBezTo>
                  <a:cubicBezTo>
                    <a:pt x="52" y="804"/>
                    <a:pt x="55" y="814"/>
                    <a:pt x="58" y="823"/>
                  </a:cubicBezTo>
                  <a:cubicBezTo>
                    <a:pt x="61" y="832"/>
                    <a:pt x="67" y="850"/>
                    <a:pt x="67" y="850"/>
                  </a:cubicBez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6405" name="Freeform 10"/>
            <p:cNvSpPr>
              <a:spLocks/>
            </p:cNvSpPr>
            <p:nvPr/>
          </p:nvSpPr>
          <p:spPr bwMode="auto">
            <a:xfrm>
              <a:off x="4165" y="3661"/>
              <a:ext cx="173" cy="108"/>
            </a:xfrm>
            <a:custGeom>
              <a:avLst/>
              <a:gdLst>
                <a:gd name="T0" fmla="*/ 0 w 260"/>
                <a:gd name="T1" fmla="*/ 0 h 264"/>
                <a:gd name="T2" fmla="*/ 1 w 260"/>
                <a:gd name="T3" fmla="*/ 0 h 264"/>
                <a:gd name="T4" fmla="*/ 1 w 260"/>
                <a:gd name="T5" fmla="*/ 0 h 264"/>
                <a:gd name="T6" fmla="*/ 1 w 260"/>
                <a:gd name="T7" fmla="*/ 0 h 264"/>
                <a:gd name="T8" fmla="*/ 1 w 260"/>
                <a:gd name="T9" fmla="*/ 0 h 264"/>
                <a:gd name="T10" fmla="*/ 1 w 260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0"/>
                <a:gd name="T19" fmla="*/ 0 h 264"/>
                <a:gd name="T20" fmla="*/ 260 w 260"/>
                <a:gd name="T21" fmla="*/ 264 h 2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0" h="264">
                  <a:moveTo>
                    <a:pt x="0" y="0"/>
                  </a:moveTo>
                  <a:cubicBezTo>
                    <a:pt x="4" y="1"/>
                    <a:pt x="51" y="16"/>
                    <a:pt x="55" y="19"/>
                  </a:cubicBezTo>
                  <a:cubicBezTo>
                    <a:pt x="78" y="38"/>
                    <a:pt x="79" y="70"/>
                    <a:pt x="101" y="92"/>
                  </a:cubicBezTo>
                  <a:cubicBezTo>
                    <a:pt x="129" y="176"/>
                    <a:pt x="83" y="50"/>
                    <a:pt x="137" y="147"/>
                  </a:cubicBezTo>
                  <a:cubicBezTo>
                    <a:pt x="148" y="166"/>
                    <a:pt x="148" y="207"/>
                    <a:pt x="174" y="220"/>
                  </a:cubicBezTo>
                  <a:cubicBezTo>
                    <a:pt x="260" y="264"/>
                    <a:pt x="205" y="214"/>
                    <a:pt x="247" y="256"/>
                  </a:cubicBez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grpSp>
          <p:nvGrpSpPr>
            <p:cNvPr id="16406" name="Group 11"/>
            <p:cNvGrpSpPr>
              <a:grpSpLocks/>
            </p:cNvGrpSpPr>
            <p:nvPr/>
          </p:nvGrpSpPr>
          <p:grpSpPr bwMode="auto">
            <a:xfrm rot="-1259871">
              <a:off x="4229" y="3262"/>
              <a:ext cx="340" cy="472"/>
              <a:chOff x="4059" y="1919"/>
              <a:chExt cx="510" cy="1243"/>
            </a:xfrm>
          </p:grpSpPr>
          <p:sp>
            <p:nvSpPr>
              <p:cNvPr id="16450" name="Freeform 12"/>
              <p:cNvSpPr>
                <a:spLocks/>
              </p:cNvSpPr>
              <p:nvPr/>
            </p:nvSpPr>
            <p:spPr bwMode="auto">
              <a:xfrm>
                <a:off x="4225" y="1919"/>
                <a:ext cx="148" cy="1115"/>
              </a:xfrm>
              <a:custGeom>
                <a:avLst/>
                <a:gdLst>
                  <a:gd name="T0" fmla="*/ 20 w 148"/>
                  <a:gd name="T1" fmla="*/ 0 h 1115"/>
                  <a:gd name="T2" fmla="*/ 29 w 148"/>
                  <a:gd name="T3" fmla="*/ 36 h 1115"/>
                  <a:gd name="T4" fmla="*/ 11 w 148"/>
                  <a:gd name="T5" fmla="*/ 91 h 1115"/>
                  <a:gd name="T6" fmla="*/ 20 w 148"/>
                  <a:gd name="T7" fmla="*/ 119 h 1115"/>
                  <a:gd name="T8" fmla="*/ 29 w 148"/>
                  <a:gd name="T9" fmla="*/ 155 h 1115"/>
                  <a:gd name="T10" fmla="*/ 48 w 148"/>
                  <a:gd name="T11" fmla="*/ 201 h 1115"/>
                  <a:gd name="T12" fmla="*/ 57 w 148"/>
                  <a:gd name="T13" fmla="*/ 265 h 1115"/>
                  <a:gd name="T14" fmla="*/ 66 w 148"/>
                  <a:gd name="T15" fmla="*/ 292 h 1115"/>
                  <a:gd name="T16" fmla="*/ 20 w 148"/>
                  <a:gd name="T17" fmla="*/ 347 h 1115"/>
                  <a:gd name="T18" fmla="*/ 57 w 148"/>
                  <a:gd name="T19" fmla="*/ 402 h 1115"/>
                  <a:gd name="T20" fmla="*/ 75 w 148"/>
                  <a:gd name="T21" fmla="*/ 484 h 1115"/>
                  <a:gd name="T22" fmla="*/ 48 w 148"/>
                  <a:gd name="T23" fmla="*/ 548 h 1115"/>
                  <a:gd name="T24" fmla="*/ 75 w 148"/>
                  <a:gd name="T25" fmla="*/ 558 h 1115"/>
                  <a:gd name="T26" fmla="*/ 66 w 148"/>
                  <a:gd name="T27" fmla="*/ 594 h 1115"/>
                  <a:gd name="T28" fmla="*/ 75 w 148"/>
                  <a:gd name="T29" fmla="*/ 667 h 1115"/>
                  <a:gd name="T30" fmla="*/ 29 w 148"/>
                  <a:gd name="T31" fmla="*/ 686 h 1115"/>
                  <a:gd name="T32" fmla="*/ 57 w 148"/>
                  <a:gd name="T33" fmla="*/ 750 h 1115"/>
                  <a:gd name="T34" fmla="*/ 93 w 148"/>
                  <a:gd name="T35" fmla="*/ 868 h 1115"/>
                  <a:gd name="T36" fmla="*/ 148 w 148"/>
                  <a:gd name="T37" fmla="*/ 942 h 1115"/>
                  <a:gd name="T38" fmla="*/ 130 w 148"/>
                  <a:gd name="T39" fmla="*/ 1024 h 1115"/>
                  <a:gd name="T40" fmla="*/ 148 w 148"/>
                  <a:gd name="T41" fmla="*/ 1115 h 1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8"/>
                  <a:gd name="T64" fmla="*/ 0 h 1115"/>
                  <a:gd name="T65" fmla="*/ 148 w 148"/>
                  <a:gd name="T66" fmla="*/ 1115 h 11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8" h="1115">
                    <a:moveTo>
                      <a:pt x="20" y="0"/>
                    </a:moveTo>
                    <a:cubicBezTo>
                      <a:pt x="23" y="12"/>
                      <a:pt x="30" y="24"/>
                      <a:pt x="29" y="36"/>
                    </a:cubicBezTo>
                    <a:cubicBezTo>
                      <a:pt x="27" y="55"/>
                      <a:pt x="11" y="91"/>
                      <a:pt x="11" y="91"/>
                    </a:cubicBezTo>
                    <a:cubicBezTo>
                      <a:pt x="14" y="100"/>
                      <a:pt x="20" y="119"/>
                      <a:pt x="20" y="119"/>
                    </a:cubicBezTo>
                    <a:cubicBezTo>
                      <a:pt x="23" y="131"/>
                      <a:pt x="22" y="145"/>
                      <a:pt x="29" y="155"/>
                    </a:cubicBezTo>
                    <a:cubicBezTo>
                      <a:pt x="58" y="199"/>
                      <a:pt x="66" y="147"/>
                      <a:pt x="48" y="201"/>
                    </a:cubicBezTo>
                    <a:cubicBezTo>
                      <a:pt x="51" y="222"/>
                      <a:pt x="53" y="244"/>
                      <a:pt x="57" y="265"/>
                    </a:cubicBezTo>
                    <a:cubicBezTo>
                      <a:pt x="59" y="274"/>
                      <a:pt x="69" y="283"/>
                      <a:pt x="66" y="292"/>
                    </a:cubicBezTo>
                    <a:cubicBezTo>
                      <a:pt x="58" y="315"/>
                      <a:pt x="33" y="327"/>
                      <a:pt x="20" y="347"/>
                    </a:cubicBezTo>
                    <a:cubicBezTo>
                      <a:pt x="41" y="433"/>
                      <a:pt x="10" y="344"/>
                      <a:pt x="57" y="402"/>
                    </a:cubicBezTo>
                    <a:cubicBezTo>
                      <a:pt x="75" y="424"/>
                      <a:pt x="70" y="456"/>
                      <a:pt x="75" y="484"/>
                    </a:cubicBezTo>
                    <a:cubicBezTo>
                      <a:pt x="58" y="502"/>
                      <a:pt x="20" y="520"/>
                      <a:pt x="48" y="548"/>
                    </a:cubicBezTo>
                    <a:cubicBezTo>
                      <a:pt x="55" y="555"/>
                      <a:pt x="66" y="555"/>
                      <a:pt x="75" y="558"/>
                    </a:cubicBezTo>
                    <a:cubicBezTo>
                      <a:pt x="72" y="570"/>
                      <a:pt x="66" y="582"/>
                      <a:pt x="66" y="594"/>
                    </a:cubicBezTo>
                    <a:cubicBezTo>
                      <a:pt x="66" y="619"/>
                      <a:pt x="84" y="644"/>
                      <a:pt x="75" y="667"/>
                    </a:cubicBezTo>
                    <a:cubicBezTo>
                      <a:pt x="69" y="682"/>
                      <a:pt x="44" y="680"/>
                      <a:pt x="29" y="686"/>
                    </a:cubicBezTo>
                    <a:cubicBezTo>
                      <a:pt x="0" y="729"/>
                      <a:pt x="12" y="734"/>
                      <a:pt x="57" y="750"/>
                    </a:cubicBezTo>
                    <a:cubicBezTo>
                      <a:pt x="45" y="799"/>
                      <a:pt x="50" y="839"/>
                      <a:pt x="93" y="868"/>
                    </a:cubicBezTo>
                    <a:cubicBezTo>
                      <a:pt x="105" y="905"/>
                      <a:pt x="110" y="928"/>
                      <a:pt x="148" y="942"/>
                    </a:cubicBezTo>
                    <a:cubicBezTo>
                      <a:pt x="126" y="975"/>
                      <a:pt x="118" y="986"/>
                      <a:pt x="130" y="1024"/>
                    </a:cubicBezTo>
                    <a:cubicBezTo>
                      <a:pt x="139" y="1110"/>
                      <a:pt x="120" y="1087"/>
                      <a:pt x="148" y="1115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6451" name="Freeform 13"/>
              <p:cNvSpPr>
                <a:spLocks/>
              </p:cNvSpPr>
              <p:nvPr/>
            </p:nvSpPr>
            <p:spPr bwMode="auto">
              <a:xfrm>
                <a:off x="4059" y="2312"/>
                <a:ext cx="204" cy="850"/>
              </a:xfrm>
              <a:custGeom>
                <a:avLst/>
                <a:gdLst>
                  <a:gd name="T0" fmla="*/ 204 w 204"/>
                  <a:gd name="T1" fmla="*/ 0 h 850"/>
                  <a:gd name="T2" fmla="*/ 104 w 204"/>
                  <a:gd name="T3" fmla="*/ 128 h 850"/>
                  <a:gd name="T4" fmla="*/ 67 w 204"/>
                  <a:gd name="T5" fmla="*/ 293 h 850"/>
                  <a:gd name="T6" fmla="*/ 76 w 204"/>
                  <a:gd name="T7" fmla="*/ 384 h 850"/>
                  <a:gd name="T8" fmla="*/ 58 w 204"/>
                  <a:gd name="T9" fmla="*/ 512 h 850"/>
                  <a:gd name="T10" fmla="*/ 22 w 204"/>
                  <a:gd name="T11" fmla="*/ 539 h 850"/>
                  <a:gd name="T12" fmla="*/ 31 w 204"/>
                  <a:gd name="T13" fmla="*/ 585 h 850"/>
                  <a:gd name="T14" fmla="*/ 49 w 204"/>
                  <a:gd name="T15" fmla="*/ 667 h 850"/>
                  <a:gd name="T16" fmla="*/ 49 w 204"/>
                  <a:gd name="T17" fmla="*/ 795 h 850"/>
                  <a:gd name="T18" fmla="*/ 58 w 204"/>
                  <a:gd name="T19" fmla="*/ 823 h 850"/>
                  <a:gd name="T20" fmla="*/ 67 w 204"/>
                  <a:gd name="T21" fmla="*/ 850 h 8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4"/>
                  <a:gd name="T34" fmla="*/ 0 h 850"/>
                  <a:gd name="T35" fmla="*/ 204 w 204"/>
                  <a:gd name="T36" fmla="*/ 850 h 8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4" h="850">
                    <a:moveTo>
                      <a:pt x="204" y="0"/>
                    </a:moveTo>
                    <a:cubicBezTo>
                      <a:pt x="180" y="75"/>
                      <a:pt x="184" y="101"/>
                      <a:pt x="104" y="128"/>
                    </a:cubicBezTo>
                    <a:cubicBezTo>
                      <a:pt x="83" y="191"/>
                      <a:pt x="123" y="237"/>
                      <a:pt x="67" y="293"/>
                    </a:cubicBezTo>
                    <a:cubicBezTo>
                      <a:pt x="55" y="328"/>
                      <a:pt x="65" y="350"/>
                      <a:pt x="76" y="384"/>
                    </a:cubicBezTo>
                    <a:cubicBezTo>
                      <a:pt x="63" y="423"/>
                      <a:pt x="88" y="475"/>
                      <a:pt x="58" y="512"/>
                    </a:cubicBezTo>
                    <a:cubicBezTo>
                      <a:pt x="48" y="524"/>
                      <a:pt x="34" y="530"/>
                      <a:pt x="22" y="539"/>
                    </a:cubicBezTo>
                    <a:cubicBezTo>
                      <a:pt x="0" y="601"/>
                      <a:pt x="13" y="538"/>
                      <a:pt x="31" y="585"/>
                    </a:cubicBezTo>
                    <a:cubicBezTo>
                      <a:pt x="41" y="611"/>
                      <a:pt x="40" y="640"/>
                      <a:pt x="49" y="667"/>
                    </a:cubicBezTo>
                    <a:cubicBezTo>
                      <a:pt x="36" y="736"/>
                      <a:pt x="26" y="724"/>
                      <a:pt x="49" y="795"/>
                    </a:cubicBezTo>
                    <a:cubicBezTo>
                      <a:pt x="52" y="804"/>
                      <a:pt x="55" y="814"/>
                      <a:pt x="58" y="823"/>
                    </a:cubicBezTo>
                    <a:cubicBezTo>
                      <a:pt x="61" y="832"/>
                      <a:pt x="67" y="850"/>
                      <a:pt x="67" y="850"/>
                    </a:cubicBezTo>
                  </a:path>
                </a:pathLst>
              </a:cu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6452" name="Freeform 14"/>
              <p:cNvSpPr>
                <a:spLocks/>
              </p:cNvSpPr>
              <p:nvPr/>
            </p:nvSpPr>
            <p:spPr bwMode="auto">
              <a:xfrm>
                <a:off x="4309" y="2586"/>
                <a:ext cx="260" cy="264"/>
              </a:xfrm>
              <a:custGeom>
                <a:avLst/>
                <a:gdLst>
                  <a:gd name="T0" fmla="*/ 0 w 260"/>
                  <a:gd name="T1" fmla="*/ 0 h 264"/>
                  <a:gd name="T2" fmla="*/ 55 w 260"/>
                  <a:gd name="T3" fmla="*/ 19 h 264"/>
                  <a:gd name="T4" fmla="*/ 101 w 260"/>
                  <a:gd name="T5" fmla="*/ 92 h 264"/>
                  <a:gd name="T6" fmla="*/ 137 w 260"/>
                  <a:gd name="T7" fmla="*/ 147 h 264"/>
                  <a:gd name="T8" fmla="*/ 174 w 260"/>
                  <a:gd name="T9" fmla="*/ 220 h 264"/>
                  <a:gd name="T10" fmla="*/ 247 w 260"/>
                  <a:gd name="T11" fmla="*/ 256 h 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0"/>
                  <a:gd name="T19" fmla="*/ 0 h 264"/>
                  <a:gd name="T20" fmla="*/ 260 w 260"/>
                  <a:gd name="T21" fmla="*/ 264 h 2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0" h="264">
                    <a:moveTo>
                      <a:pt x="0" y="0"/>
                    </a:moveTo>
                    <a:cubicBezTo>
                      <a:pt x="4" y="1"/>
                      <a:pt x="51" y="16"/>
                      <a:pt x="55" y="19"/>
                    </a:cubicBezTo>
                    <a:cubicBezTo>
                      <a:pt x="78" y="38"/>
                      <a:pt x="79" y="70"/>
                      <a:pt x="101" y="92"/>
                    </a:cubicBezTo>
                    <a:cubicBezTo>
                      <a:pt x="129" y="176"/>
                      <a:pt x="83" y="50"/>
                      <a:pt x="137" y="147"/>
                    </a:cubicBezTo>
                    <a:cubicBezTo>
                      <a:pt x="148" y="166"/>
                      <a:pt x="148" y="207"/>
                      <a:pt x="174" y="220"/>
                    </a:cubicBezTo>
                    <a:cubicBezTo>
                      <a:pt x="260" y="264"/>
                      <a:pt x="205" y="214"/>
                      <a:pt x="247" y="256"/>
                    </a:cubicBezTo>
                  </a:path>
                </a:pathLst>
              </a:cu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</p:grpSp>
        <p:grpSp>
          <p:nvGrpSpPr>
            <p:cNvPr id="16407" name="Group 15"/>
            <p:cNvGrpSpPr>
              <a:grpSpLocks/>
            </p:cNvGrpSpPr>
            <p:nvPr/>
          </p:nvGrpSpPr>
          <p:grpSpPr bwMode="auto">
            <a:xfrm>
              <a:off x="3552" y="3349"/>
              <a:ext cx="272" cy="541"/>
              <a:chOff x="3865" y="1688"/>
              <a:chExt cx="409" cy="1323"/>
            </a:xfrm>
          </p:grpSpPr>
          <p:sp>
            <p:nvSpPr>
              <p:cNvPr id="16447" name="Freeform 16"/>
              <p:cNvSpPr>
                <a:spLocks/>
              </p:cNvSpPr>
              <p:nvPr/>
            </p:nvSpPr>
            <p:spPr bwMode="auto">
              <a:xfrm rot="1182945">
                <a:off x="4086" y="1688"/>
                <a:ext cx="84" cy="1272"/>
              </a:xfrm>
              <a:custGeom>
                <a:avLst/>
                <a:gdLst>
                  <a:gd name="T0" fmla="*/ 1 w 148"/>
                  <a:gd name="T1" fmla="*/ 0 h 1115"/>
                  <a:gd name="T2" fmla="*/ 1 w 148"/>
                  <a:gd name="T3" fmla="*/ 7135 h 1115"/>
                  <a:gd name="T4" fmla="*/ 1 w 148"/>
                  <a:gd name="T5" fmla="*/ 17757 h 1115"/>
                  <a:gd name="T6" fmla="*/ 1 w 148"/>
                  <a:gd name="T7" fmla="*/ 23109 h 1115"/>
                  <a:gd name="T8" fmla="*/ 1 w 148"/>
                  <a:gd name="T9" fmla="*/ 30075 h 1115"/>
                  <a:gd name="T10" fmla="*/ 1 w 148"/>
                  <a:gd name="T11" fmla="*/ 39084 h 1115"/>
                  <a:gd name="T12" fmla="*/ 1 w 148"/>
                  <a:gd name="T13" fmla="*/ 51476 h 1115"/>
                  <a:gd name="T14" fmla="*/ 1 w 148"/>
                  <a:gd name="T15" fmla="*/ 56919 h 1115"/>
                  <a:gd name="T16" fmla="*/ 1 w 148"/>
                  <a:gd name="T17" fmla="*/ 67633 h 1115"/>
                  <a:gd name="T18" fmla="*/ 1 w 148"/>
                  <a:gd name="T19" fmla="*/ 78343 h 1115"/>
                  <a:gd name="T20" fmla="*/ 1 w 148"/>
                  <a:gd name="T21" fmla="*/ 94008 h 1115"/>
                  <a:gd name="T22" fmla="*/ 1 w 148"/>
                  <a:gd name="T23" fmla="*/ 106359 h 1115"/>
                  <a:gd name="T24" fmla="*/ 1 w 148"/>
                  <a:gd name="T25" fmla="*/ 108498 h 1115"/>
                  <a:gd name="T26" fmla="*/ 1 w 148"/>
                  <a:gd name="T27" fmla="*/ 115420 h 1115"/>
                  <a:gd name="T28" fmla="*/ 1 w 148"/>
                  <a:gd name="T29" fmla="*/ 129471 h 1115"/>
                  <a:gd name="T30" fmla="*/ 1 w 148"/>
                  <a:gd name="T31" fmla="*/ 133365 h 1115"/>
                  <a:gd name="T32" fmla="*/ 1 w 148"/>
                  <a:gd name="T33" fmla="*/ 145922 h 1115"/>
                  <a:gd name="T34" fmla="*/ 1 w 148"/>
                  <a:gd name="T35" fmla="*/ 168498 h 1115"/>
                  <a:gd name="T36" fmla="*/ 1 w 148"/>
                  <a:gd name="T37" fmla="*/ 183079 h 1115"/>
                  <a:gd name="T38" fmla="*/ 1 w 148"/>
                  <a:gd name="T39" fmla="*/ 199001 h 1115"/>
                  <a:gd name="T40" fmla="*/ 1 w 148"/>
                  <a:gd name="T41" fmla="*/ 216650 h 1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8"/>
                  <a:gd name="T64" fmla="*/ 0 h 1115"/>
                  <a:gd name="T65" fmla="*/ 148 w 148"/>
                  <a:gd name="T66" fmla="*/ 1115 h 11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8" h="1115">
                    <a:moveTo>
                      <a:pt x="20" y="0"/>
                    </a:moveTo>
                    <a:cubicBezTo>
                      <a:pt x="23" y="12"/>
                      <a:pt x="30" y="24"/>
                      <a:pt x="29" y="36"/>
                    </a:cubicBezTo>
                    <a:cubicBezTo>
                      <a:pt x="27" y="55"/>
                      <a:pt x="11" y="91"/>
                      <a:pt x="11" y="91"/>
                    </a:cubicBezTo>
                    <a:cubicBezTo>
                      <a:pt x="14" y="100"/>
                      <a:pt x="20" y="119"/>
                      <a:pt x="20" y="119"/>
                    </a:cubicBezTo>
                    <a:cubicBezTo>
                      <a:pt x="23" y="131"/>
                      <a:pt x="22" y="145"/>
                      <a:pt x="29" y="155"/>
                    </a:cubicBezTo>
                    <a:cubicBezTo>
                      <a:pt x="58" y="199"/>
                      <a:pt x="66" y="147"/>
                      <a:pt x="48" y="201"/>
                    </a:cubicBezTo>
                    <a:cubicBezTo>
                      <a:pt x="51" y="222"/>
                      <a:pt x="53" y="244"/>
                      <a:pt x="57" y="265"/>
                    </a:cubicBezTo>
                    <a:cubicBezTo>
                      <a:pt x="59" y="274"/>
                      <a:pt x="69" y="283"/>
                      <a:pt x="66" y="292"/>
                    </a:cubicBezTo>
                    <a:cubicBezTo>
                      <a:pt x="58" y="315"/>
                      <a:pt x="33" y="327"/>
                      <a:pt x="20" y="347"/>
                    </a:cubicBezTo>
                    <a:cubicBezTo>
                      <a:pt x="41" y="433"/>
                      <a:pt x="10" y="344"/>
                      <a:pt x="57" y="402"/>
                    </a:cubicBezTo>
                    <a:cubicBezTo>
                      <a:pt x="75" y="424"/>
                      <a:pt x="70" y="456"/>
                      <a:pt x="75" y="484"/>
                    </a:cubicBezTo>
                    <a:cubicBezTo>
                      <a:pt x="58" y="502"/>
                      <a:pt x="20" y="520"/>
                      <a:pt x="48" y="548"/>
                    </a:cubicBezTo>
                    <a:cubicBezTo>
                      <a:pt x="55" y="555"/>
                      <a:pt x="66" y="555"/>
                      <a:pt x="75" y="558"/>
                    </a:cubicBezTo>
                    <a:cubicBezTo>
                      <a:pt x="72" y="570"/>
                      <a:pt x="66" y="582"/>
                      <a:pt x="66" y="594"/>
                    </a:cubicBezTo>
                    <a:cubicBezTo>
                      <a:pt x="66" y="619"/>
                      <a:pt x="84" y="644"/>
                      <a:pt x="75" y="667"/>
                    </a:cubicBezTo>
                    <a:cubicBezTo>
                      <a:pt x="69" y="682"/>
                      <a:pt x="44" y="680"/>
                      <a:pt x="29" y="686"/>
                    </a:cubicBezTo>
                    <a:cubicBezTo>
                      <a:pt x="0" y="729"/>
                      <a:pt x="12" y="734"/>
                      <a:pt x="57" y="750"/>
                    </a:cubicBezTo>
                    <a:cubicBezTo>
                      <a:pt x="45" y="799"/>
                      <a:pt x="50" y="839"/>
                      <a:pt x="93" y="868"/>
                    </a:cubicBezTo>
                    <a:cubicBezTo>
                      <a:pt x="105" y="905"/>
                      <a:pt x="110" y="928"/>
                      <a:pt x="148" y="942"/>
                    </a:cubicBezTo>
                    <a:cubicBezTo>
                      <a:pt x="126" y="975"/>
                      <a:pt x="118" y="986"/>
                      <a:pt x="130" y="1024"/>
                    </a:cubicBezTo>
                    <a:cubicBezTo>
                      <a:pt x="139" y="1110"/>
                      <a:pt x="120" y="1087"/>
                      <a:pt x="148" y="1115"/>
                    </a:cubicBezTo>
                  </a:path>
                </a:pathLst>
              </a:cu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6448" name="Freeform 17"/>
              <p:cNvSpPr>
                <a:spLocks/>
              </p:cNvSpPr>
              <p:nvPr/>
            </p:nvSpPr>
            <p:spPr bwMode="auto">
              <a:xfrm rot="1182945">
                <a:off x="3865" y="2035"/>
                <a:ext cx="204" cy="850"/>
              </a:xfrm>
              <a:custGeom>
                <a:avLst/>
                <a:gdLst>
                  <a:gd name="T0" fmla="*/ 204 w 204"/>
                  <a:gd name="T1" fmla="*/ 0 h 850"/>
                  <a:gd name="T2" fmla="*/ 104 w 204"/>
                  <a:gd name="T3" fmla="*/ 128 h 850"/>
                  <a:gd name="T4" fmla="*/ 67 w 204"/>
                  <a:gd name="T5" fmla="*/ 293 h 850"/>
                  <a:gd name="T6" fmla="*/ 76 w 204"/>
                  <a:gd name="T7" fmla="*/ 384 h 850"/>
                  <a:gd name="T8" fmla="*/ 58 w 204"/>
                  <a:gd name="T9" fmla="*/ 512 h 850"/>
                  <a:gd name="T10" fmla="*/ 22 w 204"/>
                  <a:gd name="T11" fmla="*/ 539 h 850"/>
                  <a:gd name="T12" fmla="*/ 31 w 204"/>
                  <a:gd name="T13" fmla="*/ 585 h 850"/>
                  <a:gd name="T14" fmla="*/ 49 w 204"/>
                  <a:gd name="T15" fmla="*/ 667 h 850"/>
                  <a:gd name="T16" fmla="*/ 49 w 204"/>
                  <a:gd name="T17" fmla="*/ 795 h 850"/>
                  <a:gd name="T18" fmla="*/ 58 w 204"/>
                  <a:gd name="T19" fmla="*/ 823 h 850"/>
                  <a:gd name="T20" fmla="*/ 67 w 204"/>
                  <a:gd name="T21" fmla="*/ 850 h 8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4"/>
                  <a:gd name="T34" fmla="*/ 0 h 850"/>
                  <a:gd name="T35" fmla="*/ 204 w 204"/>
                  <a:gd name="T36" fmla="*/ 850 h 8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4" h="850">
                    <a:moveTo>
                      <a:pt x="204" y="0"/>
                    </a:moveTo>
                    <a:cubicBezTo>
                      <a:pt x="180" y="75"/>
                      <a:pt x="184" y="101"/>
                      <a:pt x="104" y="128"/>
                    </a:cubicBezTo>
                    <a:cubicBezTo>
                      <a:pt x="83" y="191"/>
                      <a:pt x="123" y="237"/>
                      <a:pt x="67" y="293"/>
                    </a:cubicBezTo>
                    <a:cubicBezTo>
                      <a:pt x="55" y="328"/>
                      <a:pt x="65" y="350"/>
                      <a:pt x="76" y="384"/>
                    </a:cubicBezTo>
                    <a:cubicBezTo>
                      <a:pt x="63" y="423"/>
                      <a:pt x="88" y="475"/>
                      <a:pt x="58" y="512"/>
                    </a:cubicBezTo>
                    <a:cubicBezTo>
                      <a:pt x="48" y="524"/>
                      <a:pt x="34" y="530"/>
                      <a:pt x="22" y="539"/>
                    </a:cubicBezTo>
                    <a:cubicBezTo>
                      <a:pt x="0" y="601"/>
                      <a:pt x="13" y="538"/>
                      <a:pt x="31" y="585"/>
                    </a:cubicBezTo>
                    <a:cubicBezTo>
                      <a:pt x="41" y="611"/>
                      <a:pt x="40" y="640"/>
                      <a:pt x="49" y="667"/>
                    </a:cubicBezTo>
                    <a:cubicBezTo>
                      <a:pt x="36" y="736"/>
                      <a:pt x="26" y="724"/>
                      <a:pt x="49" y="795"/>
                    </a:cubicBezTo>
                    <a:cubicBezTo>
                      <a:pt x="52" y="804"/>
                      <a:pt x="55" y="814"/>
                      <a:pt x="58" y="823"/>
                    </a:cubicBezTo>
                    <a:cubicBezTo>
                      <a:pt x="61" y="832"/>
                      <a:pt x="67" y="850"/>
                      <a:pt x="67" y="850"/>
                    </a:cubicBezTo>
                  </a:path>
                </a:pathLst>
              </a:cu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6449" name="Freeform 18"/>
              <p:cNvSpPr>
                <a:spLocks/>
              </p:cNvSpPr>
              <p:nvPr/>
            </p:nvSpPr>
            <p:spPr bwMode="auto">
              <a:xfrm rot="1182945">
                <a:off x="4014" y="2393"/>
                <a:ext cx="260" cy="618"/>
              </a:xfrm>
              <a:custGeom>
                <a:avLst/>
                <a:gdLst>
                  <a:gd name="T0" fmla="*/ 0 w 260"/>
                  <a:gd name="T1" fmla="*/ 0 h 264"/>
                  <a:gd name="T2" fmla="*/ 55 w 260"/>
                  <a:gd name="T3" fmla="*/ 2147483646 h 264"/>
                  <a:gd name="T4" fmla="*/ 101 w 260"/>
                  <a:gd name="T5" fmla="*/ 2147483646 h 264"/>
                  <a:gd name="T6" fmla="*/ 137 w 260"/>
                  <a:gd name="T7" fmla="*/ 2147483646 h 264"/>
                  <a:gd name="T8" fmla="*/ 174 w 260"/>
                  <a:gd name="T9" fmla="*/ 2147483646 h 264"/>
                  <a:gd name="T10" fmla="*/ 247 w 260"/>
                  <a:gd name="T11" fmla="*/ 2147483646 h 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0"/>
                  <a:gd name="T19" fmla="*/ 0 h 264"/>
                  <a:gd name="T20" fmla="*/ 260 w 260"/>
                  <a:gd name="T21" fmla="*/ 264 h 2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0" h="264">
                    <a:moveTo>
                      <a:pt x="0" y="0"/>
                    </a:moveTo>
                    <a:cubicBezTo>
                      <a:pt x="4" y="1"/>
                      <a:pt x="51" y="16"/>
                      <a:pt x="55" y="19"/>
                    </a:cubicBezTo>
                    <a:cubicBezTo>
                      <a:pt x="78" y="38"/>
                      <a:pt x="79" y="70"/>
                      <a:pt x="101" y="92"/>
                    </a:cubicBezTo>
                    <a:cubicBezTo>
                      <a:pt x="129" y="176"/>
                      <a:pt x="83" y="50"/>
                      <a:pt x="137" y="147"/>
                    </a:cubicBezTo>
                    <a:cubicBezTo>
                      <a:pt x="148" y="166"/>
                      <a:pt x="148" y="207"/>
                      <a:pt x="174" y="220"/>
                    </a:cubicBezTo>
                    <a:cubicBezTo>
                      <a:pt x="260" y="264"/>
                      <a:pt x="205" y="214"/>
                      <a:pt x="247" y="256"/>
                    </a:cubicBezTo>
                  </a:path>
                </a:pathLst>
              </a:cu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</p:grpSp>
        <p:grpSp>
          <p:nvGrpSpPr>
            <p:cNvPr id="16408" name="Group 19"/>
            <p:cNvGrpSpPr>
              <a:grpSpLocks/>
            </p:cNvGrpSpPr>
            <p:nvPr/>
          </p:nvGrpSpPr>
          <p:grpSpPr bwMode="auto">
            <a:xfrm>
              <a:off x="3248" y="3300"/>
              <a:ext cx="324" cy="438"/>
              <a:chOff x="1504" y="1754"/>
              <a:chExt cx="696" cy="1146"/>
            </a:xfrm>
          </p:grpSpPr>
          <p:sp>
            <p:nvSpPr>
              <p:cNvPr id="16444" name="Freeform 20"/>
              <p:cNvSpPr>
                <a:spLocks/>
              </p:cNvSpPr>
              <p:nvPr/>
            </p:nvSpPr>
            <p:spPr bwMode="auto">
              <a:xfrm rot="2027535">
                <a:off x="1850" y="1754"/>
                <a:ext cx="178" cy="1048"/>
              </a:xfrm>
              <a:custGeom>
                <a:avLst/>
                <a:gdLst>
                  <a:gd name="T0" fmla="*/ 32306 w 148"/>
                  <a:gd name="T1" fmla="*/ 0 h 1115"/>
                  <a:gd name="T2" fmla="*/ 46731 w 148"/>
                  <a:gd name="T3" fmla="*/ 8 h 1115"/>
                  <a:gd name="T4" fmla="*/ 17931 w 148"/>
                  <a:gd name="T5" fmla="*/ 8 h 1115"/>
                  <a:gd name="T6" fmla="*/ 32306 w 148"/>
                  <a:gd name="T7" fmla="*/ 9 h 1115"/>
                  <a:gd name="T8" fmla="*/ 46731 w 148"/>
                  <a:gd name="T9" fmla="*/ 14 h 1115"/>
                  <a:gd name="T10" fmla="*/ 77817 w 148"/>
                  <a:gd name="T11" fmla="*/ 18 h 1115"/>
                  <a:gd name="T12" fmla="*/ 91793 w 148"/>
                  <a:gd name="T13" fmla="*/ 22 h 1115"/>
                  <a:gd name="T14" fmla="*/ 105093 w 148"/>
                  <a:gd name="T15" fmla="*/ 24 h 1115"/>
                  <a:gd name="T16" fmla="*/ 32306 w 148"/>
                  <a:gd name="T17" fmla="*/ 30 h 1115"/>
                  <a:gd name="T18" fmla="*/ 91793 w 148"/>
                  <a:gd name="T19" fmla="*/ 34 h 1115"/>
                  <a:gd name="T20" fmla="*/ 120120 w 148"/>
                  <a:gd name="T21" fmla="*/ 40 h 1115"/>
                  <a:gd name="T22" fmla="*/ 77817 w 148"/>
                  <a:gd name="T23" fmla="*/ 46 h 1115"/>
                  <a:gd name="T24" fmla="*/ 120120 w 148"/>
                  <a:gd name="T25" fmla="*/ 46 h 1115"/>
                  <a:gd name="T26" fmla="*/ 105093 w 148"/>
                  <a:gd name="T27" fmla="*/ 49 h 1115"/>
                  <a:gd name="T28" fmla="*/ 120120 w 148"/>
                  <a:gd name="T29" fmla="*/ 55 h 1115"/>
                  <a:gd name="T30" fmla="*/ 46731 w 148"/>
                  <a:gd name="T31" fmla="*/ 58 h 1115"/>
                  <a:gd name="T32" fmla="*/ 91793 w 148"/>
                  <a:gd name="T33" fmla="*/ 63 h 1115"/>
                  <a:gd name="T34" fmla="*/ 150340 w 148"/>
                  <a:gd name="T35" fmla="*/ 73 h 1115"/>
                  <a:gd name="T36" fmla="*/ 237579 w 148"/>
                  <a:gd name="T37" fmla="*/ 80 h 1115"/>
                  <a:gd name="T38" fmla="*/ 208973 w 148"/>
                  <a:gd name="T39" fmla="*/ 86 h 1115"/>
                  <a:gd name="T40" fmla="*/ 237579 w 148"/>
                  <a:gd name="T41" fmla="*/ 94 h 11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8"/>
                  <a:gd name="T64" fmla="*/ 0 h 1115"/>
                  <a:gd name="T65" fmla="*/ 148 w 148"/>
                  <a:gd name="T66" fmla="*/ 1115 h 11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8" h="1115">
                    <a:moveTo>
                      <a:pt x="20" y="0"/>
                    </a:moveTo>
                    <a:cubicBezTo>
                      <a:pt x="23" y="12"/>
                      <a:pt x="30" y="24"/>
                      <a:pt x="29" y="36"/>
                    </a:cubicBezTo>
                    <a:cubicBezTo>
                      <a:pt x="27" y="55"/>
                      <a:pt x="11" y="91"/>
                      <a:pt x="11" y="91"/>
                    </a:cubicBezTo>
                    <a:cubicBezTo>
                      <a:pt x="14" y="100"/>
                      <a:pt x="20" y="119"/>
                      <a:pt x="20" y="119"/>
                    </a:cubicBezTo>
                    <a:cubicBezTo>
                      <a:pt x="23" y="131"/>
                      <a:pt x="22" y="145"/>
                      <a:pt x="29" y="155"/>
                    </a:cubicBezTo>
                    <a:cubicBezTo>
                      <a:pt x="58" y="199"/>
                      <a:pt x="66" y="147"/>
                      <a:pt x="48" y="201"/>
                    </a:cubicBezTo>
                    <a:cubicBezTo>
                      <a:pt x="51" y="222"/>
                      <a:pt x="53" y="244"/>
                      <a:pt x="57" y="265"/>
                    </a:cubicBezTo>
                    <a:cubicBezTo>
                      <a:pt x="59" y="274"/>
                      <a:pt x="69" y="283"/>
                      <a:pt x="66" y="292"/>
                    </a:cubicBezTo>
                    <a:cubicBezTo>
                      <a:pt x="58" y="315"/>
                      <a:pt x="33" y="327"/>
                      <a:pt x="20" y="347"/>
                    </a:cubicBezTo>
                    <a:cubicBezTo>
                      <a:pt x="41" y="433"/>
                      <a:pt x="10" y="344"/>
                      <a:pt x="57" y="402"/>
                    </a:cubicBezTo>
                    <a:cubicBezTo>
                      <a:pt x="75" y="424"/>
                      <a:pt x="70" y="456"/>
                      <a:pt x="75" y="484"/>
                    </a:cubicBezTo>
                    <a:cubicBezTo>
                      <a:pt x="58" y="502"/>
                      <a:pt x="20" y="520"/>
                      <a:pt x="48" y="548"/>
                    </a:cubicBezTo>
                    <a:cubicBezTo>
                      <a:pt x="55" y="555"/>
                      <a:pt x="66" y="555"/>
                      <a:pt x="75" y="558"/>
                    </a:cubicBezTo>
                    <a:cubicBezTo>
                      <a:pt x="72" y="570"/>
                      <a:pt x="66" y="582"/>
                      <a:pt x="66" y="594"/>
                    </a:cubicBezTo>
                    <a:cubicBezTo>
                      <a:pt x="66" y="619"/>
                      <a:pt x="84" y="644"/>
                      <a:pt x="75" y="667"/>
                    </a:cubicBezTo>
                    <a:cubicBezTo>
                      <a:pt x="69" y="682"/>
                      <a:pt x="44" y="680"/>
                      <a:pt x="29" y="686"/>
                    </a:cubicBezTo>
                    <a:cubicBezTo>
                      <a:pt x="0" y="729"/>
                      <a:pt x="12" y="734"/>
                      <a:pt x="57" y="750"/>
                    </a:cubicBezTo>
                    <a:cubicBezTo>
                      <a:pt x="45" y="799"/>
                      <a:pt x="50" y="839"/>
                      <a:pt x="93" y="868"/>
                    </a:cubicBezTo>
                    <a:cubicBezTo>
                      <a:pt x="105" y="905"/>
                      <a:pt x="110" y="928"/>
                      <a:pt x="148" y="942"/>
                    </a:cubicBezTo>
                    <a:cubicBezTo>
                      <a:pt x="126" y="975"/>
                      <a:pt x="118" y="986"/>
                      <a:pt x="130" y="1024"/>
                    </a:cubicBezTo>
                    <a:cubicBezTo>
                      <a:pt x="139" y="1110"/>
                      <a:pt x="120" y="1087"/>
                      <a:pt x="148" y="1115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6445" name="Freeform 21"/>
              <p:cNvSpPr>
                <a:spLocks/>
              </p:cNvSpPr>
              <p:nvPr/>
            </p:nvSpPr>
            <p:spPr bwMode="auto">
              <a:xfrm rot="2027535">
                <a:off x="1504" y="1980"/>
                <a:ext cx="292" cy="698"/>
              </a:xfrm>
              <a:custGeom>
                <a:avLst/>
                <a:gdLst>
                  <a:gd name="T0" fmla="*/ 346189716 w 204"/>
                  <a:gd name="T1" fmla="*/ 0 h 850"/>
                  <a:gd name="T2" fmla="*/ 177014436 w 204"/>
                  <a:gd name="T3" fmla="*/ 2 h 850"/>
                  <a:gd name="T4" fmla="*/ 113548437 w 204"/>
                  <a:gd name="T5" fmla="*/ 2 h 850"/>
                  <a:gd name="T6" fmla="*/ 129160374 w 204"/>
                  <a:gd name="T7" fmla="*/ 2 h 850"/>
                  <a:gd name="T8" fmla="*/ 98378792 w 204"/>
                  <a:gd name="T9" fmla="*/ 2 h 850"/>
                  <a:gd name="T10" fmla="*/ 36513257 w 204"/>
                  <a:gd name="T11" fmla="*/ 2 h 850"/>
                  <a:gd name="T12" fmla="*/ 52264074 w 204"/>
                  <a:gd name="T13" fmla="*/ 2 h 850"/>
                  <a:gd name="T14" fmla="*/ 82857107 w 204"/>
                  <a:gd name="T15" fmla="*/ 2 h 850"/>
                  <a:gd name="T16" fmla="*/ 82857107 w 204"/>
                  <a:gd name="T17" fmla="*/ 2 h 850"/>
                  <a:gd name="T18" fmla="*/ 98378792 w 204"/>
                  <a:gd name="T19" fmla="*/ 2 h 850"/>
                  <a:gd name="T20" fmla="*/ 113548437 w 204"/>
                  <a:gd name="T21" fmla="*/ 2 h 8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4"/>
                  <a:gd name="T34" fmla="*/ 0 h 850"/>
                  <a:gd name="T35" fmla="*/ 204 w 204"/>
                  <a:gd name="T36" fmla="*/ 850 h 8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4" h="850">
                    <a:moveTo>
                      <a:pt x="204" y="0"/>
                    </a:moveTo>
                    <a:cubicBezTo>
                      <a:pt x="180" y="75"/>
                      <a:pt x="184" y="101"/>
                      <a:pt x="104" y="128"/>
                    </a:cubicBezTo>
                    <a:cubicBezTo>
                      <a:pt x="83" y="191"/>
                      <a:pt x="123" y="237"/>
                      <a:pt x="67" y="293"/>
                    </a:cubicBezTo>
                    <a:cubicBezTo>
                      <a:pt x="55" y="328"/>
                      <a:pt x="65" y="350"/>
                      <a:pt x="76" y="384"/>
                    </a:cubicBezTo>
                    <a:cubicBezTo>
                      <a:pt x="63" y="423"/>
                      <a:pt x="88" y="475"/>
                      <a:pt x="58" y="512"/>
                    </a:cubicBezTo>
                    <a:cubicBezTo>
                      <a:pt x="48" y="524"/>
                      <a:pt x="34" y="530"/>
                      <a:pt x="22" y="539"/>
                    </a:cubicBezTo>
                    <a:cubicBezTo>
                      <a:pt x="0" y="601"/>
                      <a:pt x="13" y="538"/>
                      <a:pt x="31" y="585"/>
                    </a:cubicBezTo>
                    <a:cubicBezTo>
                      <a:pt x="41" y="611"/>
                      <a:pt x="40" y="640"/>
                      <a:pt x="49" y="667"/>
                    </a:cubicBezTo>
                    <a:cubicBezTo>
                      <a:pt x="36" y="736"/>
                      <a:pt x="26" y="724"/>
                      <a:pt x="49" y="795"/>
                    </a:cubicBezTo>
                    <a:cubicBezTo>
                      <a:pt x="52" y="804"/>
                      <a:pt x="55" y="814"/>
                      <a:pt x="58" y="823"/>
                    </a:cubicBezTo>
                    <a:cubicBezTo>
                      <a:pt x="61" y="832"/>
                      <a:pt x="67" y="850"/>
                      <a:pt x="67" y="850"/>
                    </a:cubicBez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16446" name="Freeform 22"/>
              <p:cNvSpPr>
                <a:spLocks/>
              </p:cNvSpPr>
              <p:nvPr/>
            </p:nvSpPr>
            <p:spPr bwMode="auto">
              <a:xfrm rot="2027535">
                <a:off x="1745" y="2352"/>
                <a:ext cx="455" cy="548"/>
              </a:xfrm>
              <a:custGeom>
                <a:avLst/>
                <a:gdLst>
                  <a:gd name="T0" fmla="*/ 0 w 260"/>
                  <a:gd name="T1" fmla="*/ 0 h 264"/>
                  <a:gd name="T2" fmla="*/ 2147483646 w 260"/>
                  <a:gd name="T3" fmla="*/ 2147483646 h 264"/>
                  <a:gd name="T4" fmla="*/ 2147483646 w 260"/>
                  <a:gd name="T5" fmla="*/ 2147483646 h 264"/>
                  <a:gd name="T6" fmla="*/ 2147483646 w 260"/>
                  <a:gd name="T7" fmla="*/ 2147483646 h 264"/>
                  <a:gd name="T8" fmla="*/ 2147483646 w 260"/>
                  <a:gd name="T9" fmla="*/ 2147483646 h 264"/>
                  <a:gd name="T10" fmla="*/ 2147483646 w 260"/>
                  <a:gd name="T11" fmla="*/ 2147483646 h 2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0"/>
                  <a:gd name="T19" fmla="*/ 0 h 264"/>
                  <a:gd name="T20" fmla="*/ 260 w 260"/>
                  <a:gd name="T21" fmla="*/ 264 h 2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0" h="264">
                    <a:moveTo>
                      <a:pt x="0" y="0"/>
                    </a:moveTo>
                    <a:cubicBezTo>
                      <a:pt x="4" y="1"/>
                      <a:pt x="51" y="16"/>
                      <a:pt x="55" y="19"/>
                    </a:cubicBezTo>
                    <a:cubicBezTo>
                      <a:pt x="78" y="38"/>
                      <a:pt x="79" y="70"/>
                      <a:pt x="101" y="92"/>
                    </a:cubicBezTo>
                    <a:cubicBezTo>
                      <a:pt x="129" y="176"/>
                      <a:pt x="83" y="50"/>
                      <a:pt x="137" y="147"/>
                    </a:cubicBezTo>
                    <a:cubicBezTo>
                      <a:pt x="148" y="166"/>
                      <a:pt x="148" y="207"/>
                      <a:pt x="174" y="220"/>
                    </a:cubicBezTo>
                    <a:cubicBezTo>
                      <a:pt x="260" y="264"/>
                      <a:pt x="205" y="214"/>
                      <a:pt x="247" y="25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</p:grpSp>
        <p:sp>
          <p:nvSpPr>
            <p:cNvPr id="16409" name="Freeform 23"/>
            <p:cNvSpPr>
              <a:spLocks/>
            </p:cNvSpPr>
            <p:nvPr/>
          </p:nvSpPr>
          <p:spPr bwMode="auto">
            <a:xfrm>
              <a:off x="4135" y="3356"/>
              <a:ext cx="99" cy="457"/>
            </a:xfrm>
            <a:custGeom>
              <a:avLst/>
              <a:gdLst>
                <a:gd name="T0" fmla="*/ 1 w 148"/>
                <a:gd name="T1" fmla="*/ 0 h 1115"/>
                <a:gd name="T2" fmla="*/ 1 w 148"/>
                <a:gd name="T3" fmla="*/ 0 h 1115"/>
                <a:gd name="T4" fmla="*/ 1 w 148"/>
                <a:gd name="T5" fmla="*/ 0 h 1115"/>
                <a:gd name="T6" fmla="*/ 1 w 148"/>
                <a:gd name="T7" fmla="*/ 0 h 1115"/>
                <a:gd name="T8" fmla="*/ 1 w 148"/>
                <a:gd name="T9" fmla="*/ 0 h 1115"/>
                <a:gd name="T10" fmla="*/ 1 w 148"/>
                <a:gd name="T11" fmla="*/ 0 h 1115"/>
                <a:gd name="T12" fmla="*/ 1 w 148"/>
                <a:gd name="T13" fmla="*/ 0 h 1115"/>
                <a:gd name="T14" fmla="*/ 1 w 148"/>
                <a:gd name="T15" fmla="*/ 0 h 1115"/>
                <a:gd name="T16" fmla="*/ 1 w 148"/>
                <a:gd name="T17" fmla="*/ 0 h 1115"/>
                <a:gd name="T18" fmla="*/ 1 w 148"/>
                <a:gd name="T19" fmla="*/ 0 h 1115"/>
                <a:gd name="T20" fmla="*/ 1 w 148"/>
                <a:gd name="T21" fmla="*/ 0 h 1115"/>
                <a:gd name="T22" fmla="*/ 1 w 148"/>
                <a:gd name="T23" fmla="*/ 0 h 1115"/>
                <a:gd name="T24" fmla="*/ 1 w 148"/>
                <a:gd name="T25" fmla="*/ 0 h 1115"/>
                <a:gd name="T26" fmla="*/ 1 w 148"/>
                <a:gd name="T27" fmla="*/ 0 h 1115"/>
                <a:gd name="T28" fmla="*/ 1 w 148"/>
                <a:gd name="T29" fmla="*/ 0 h 1115"/>
                <a:gd name="T30" fmla="*/ 1 w 148"/>
                <a:gd name="T31" fmla="*/ 0 h 1115"/>
                <a:gd name="T32" fmla="*/ 1 w 148"/>
                <a:gd name="T33" fmla="*/ 0 h 1115"/>
                <a:gd name="T34" fmla="*/ 1 w 148"/>
                <a:gd name="T35" fmla="*/ 0 h 1115"/>
                <a:gd name="T36" fmla="*/ 1 w 148"/>
                <a:gd name="T37" fmla="*/ 0 h 1115"/>
                <a:gd name="T38" fmla="*/ 1 w 148"/>
                <a:gd name="T39" fmla="*/ 0 h 1115"/>
                <a:gd name="T40" fmla="*/ 1 w 148"/>
                <a:gd name="T41" fmla="*/ 0 h 11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8"/>
                <a:gd name="T64" fmla="*/ 0 h 1115"/>
                <a:gd name="T65" fmla="*/ 148 w 148"/>
                <a:gd name="T66" fmla="*/ 1115 h 11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8" h="1115">
                  <a:moveTo>
                    <a:pt x="20" y="0"/>
                  </a:moveTo>
                  <a:cubicBezTo>
                    <a:pt x="23" y="12"/>
                    <a:pt x="30" y="24"/>
                    <a:pt x="29" y="36"/>
                  </a:cubicBezTo>
                  <a:cubicBezTo>
                    <a:pt x="27" y="55"/>
                    <a:pt x="11" y="91"/>
                    <a:pt x="11" y="91"/>
                  </a:cubicBezTo>
                  <a:cubicBezTo>
                    <a:pt x="14" y="100"/>
                    <a:pt x="20" y="119"/>
                    <a:pt x="20" y="119"/>
                  </a:cubicBezTo>
                  <a:cubicBezTo>
                    <a:pt x="23" y="131"/>
                    <a:pt x="22" y="145"/>
                    <a:pt x="29" y="155"/>
                  </a:cubicBezTo>
                  <a:cubicBezTo>
                    <a:pt x="58" y="199"/>
                    <a:pt x="66" y="147"/>
                    <a:pt x="48" y="201"/>
                  </a:cubicBezTo>
                  <a:cubicBezTo>
                    <a:pt x="51" y="222"/>
                    <a:pt x="53" y="244"/>
                    <a:pt x="57" y="265"/>
                  </a:cubicBezTo>
                  <a:cubicBezTo>
                    <a:pt x="59" y="274"/>
                    <a:pt x="69" y="283"/>
                    <a:pt x="66" y="292"/>
                  </a:cubicBezTo>
                  <a:cubicBezTo>
                    <a:pt x="58" y="315"/>
                    <a:pt x="33" y="327"/>
                    <a:pt x="20" y="347"/>
                  </a:cubicBezTo>
                  <a:cubicBezTo>
                    <a:pt x="41" y="433"/>
                    <a:pt x="10" y="344"/>
                    <a:pt x="57" y="402"/>
                  </a:cubicBezTo>
                  <a:cubicBezTo>
                    <a:pt x="75" y="424"/>
                    <a:pt x="70" y="456"/>
                    <a:pt x="75" y="484"/>
                  </a:cubicBezTo>
                  <a:cubicBezTo>
                    <a:pt x="58" y="502"/>
                    <a:pt x="20" y="520"/>
                    <a:pt x="48" y="548"/>
                  </a:cubicBezTo>
                  <a:cubicBezTo>
                    <a:pt x="55" y="555"/>
                    <a:pt x="66" y="555"/>
                    <a:pt x="75" y="558"/>
                  </a:cubicBezTo>
                  <a:cubicBezTo>
                    <a:pt x="72" y="570"/>
                    <a:pt x="66" y="582"/>
                    <a:pt x="66" y="594"/>
                  </a:cubicBezTo>
                  <a:cubicBezTo>
                    <a:pt x="66" y="619"/>
                    <a:pt x="84" y="644"/>
                    <a:pt x="75" y="667"/>
                  </a:cubicBezTo>
                  <a:cubicBezTo>
                    <a:pt x="69" y="682"/>
                    <a:pt x="44" y="680"/>
                    <a:pt x="29" y="686"/>
                  </a:cubicBezTo>
                  <a:cubicBezTo>
                    <a:pt x="0" y="729"/>
                    <a:pt x="12" y="734"/>
                    <a:pt x="57" y="750"/>
                  </a:cubicBezTo>
                  <a:cubicBezTo>
                    <a:pt x="45" y="799"/>
                    <a:pt x="50" y="839"/>
                    <a:pt x="93" y="868"/>
                  </a:cubicBezTo>
                  <a:cubicBezTo>
                    <a:pt x="105" y="905"/>
                    <a:pt x="110" y="928"/>
                    <a:pt x="148" y="942"/>
                  </a:cubicBezTo>
                  <a:cubicBezTo>
                    <a:pt x="126" y="975"/>
                    <a:pt x="118" y="986"/>
                    <a:pt x="130" y="1024"/>
                  </a:cubicBezTo>
                  <a:cubicBezTo>
                    <a:pt x="139" y="1110"/>
                    <a:pt x="120" y="1087"/>
                    <a:pt x="148" y="1115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16410" name="Oval 24"/>
            <p:cNvSpPr>
              <a:spLocks noChangeArrowheads="1"/>
            </p:cNvSpPr>
            <p:nvPr/>
          </p:nvSpPr>
          <p:spPr bwMode="auto">
            <a:xfrm>
              <a:off x="3318" y="3765"/>
              <a:ext cx="61" cy="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1" name="Oval 25"/>
            <p:cNvSpPr>
              <a:spLocks noChangeArrowheads="1"/>
            </p:cNvSpPr>
            <p:nvPr/>
          </p:nvSpPr>
          <p:spPr bwMode="auto">
            <a:xfrm>
              <a:off x="3439" y="3820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2" name="Oval 26"/>
            <p:cNvSpPr>
              <a:spLocks noChangeArrowheads="1"/>
            </p:cNvSpPr>
            <p:nvPr/>
          </p:nvSpPr>
          <p:spPr bwMode="auto">
            <a:xfrm>
              <a:off x="3530" y="3876"/>
              <a:ext cx="60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3" name="Oval 27"/>
            <p:cNvSpPr>
              <a:spLocks noChangeArrowheads="1"/>
            </p:cNvSpPr>
            <p:nvPr/>
          </p:nvSpPr>
          <p:spPr bwMode="auto">
            <a:xfrm>
              <a:off x="3620" y="3932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4" name="Oval 28"/>
            <p:cNvSpPr>
              <a:spLocks noChangeArrowheads="1"/>
            </p:cNvSpPr>
            <p:nvPr/>
          </p:nvSpPr>
          <p:spPr bwMode="auto">
            <a:xfrm>
              <a:off x="3530" y="3820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5" name="Oval 29"/>
            <p:cNvSpPr>
              <a:spLocks noChangeArrowheads="1"/>
            </p:cNvSpPr>
            <p:nvPr/>
          </p:nvSpPr>
          <p:spPr bwMode="auto">
            <a:xfrm>
              <a:off x="3621" y="3876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6" name="Oval 30"/>
            <p:cNvSpPr>
              <a:spLocks noChangeArrowheads="1"/>
            </p:cNvSpPr>
            <p:nvPr/>
          </p:nvSpPr>
          <p:spPr bwMode="auto">
            <a:xfrm>
              <a:off x="3712" y="3913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7" name="Oval 31"/>
            <p:cNvSpPr>
              <a:spLocks noChangeArrowheads="1"/>
            </p:cNvSpPr>
            <p:nvPr/>
          </p:nvSpPr>
          <p:spPr bwMode="auto">
            <a:xfrm>
              <a:off x="3802" y="3987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8" name="Oval 32"/>
            <p:cNvSpPr>
              <a:spLocks noChangeArrowheads="1"/>
            </p:cNvSpPr>
            <p:nvPr/>
          </p:nvSpPr>
          <p:spPr bwMode="auto">
            <a:xfrm>
              <a:off x="3439" y="3820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19" name="Oval 33"/>
            <p:cNvSpPr>
              <a:spLocks noChangeArrowheads="1"/>
            </p:cNvSpPr>
            <p:nvPr/>
          </p:nvSpPr>
          <p:spPr bwMode="auto">
            <a:xfrm>
              <a:off x="3530" y="3876"/>
              <a:ext cx="60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0" name="Oval 34"/>
            <p:cNvSpPr>
              <a:spLocks noChangeArrowheads="1"/>
            </p:cNvSpPr>
            <p:nvPr/>
          </p:nvSpPr>
          <p:spPr bwMode="auto">
            <a:xfrm>
              <a:off x="3620" y="3932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1" name="Oval 35"/>
            <p:cNvSpPr>
              <a:spLocks noChangeArrowheads="1"/>
            </p:cNvSpPr>
            <p:nvPr/>
          </p:nvSpPr>
          <p:spPr bwMode="auto">
            <a:xfrm>
              <a:off x="3711" y="3987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2" name="Oval 36"/>
            <p:cNvSpPr>
              <a:spLocks noChangeArrowheads="1"/>
            </p:cNvSpPr>
            <p:nvPr/>
          </p:nvSpPr>
          <p:spPr bwMode="auto">
            <a:xfrm>
              <a:off x="3137" y="3598"/>
              <a:ext cx="61" cy="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3" name="Oval 37"/>
            <p:cNvSpPr>
              <a:spLocks noChangeArrowheads="1"/>
            </p:cNvSpPr>
            <p:nvPr/>
          </p:nvSpPr>
          <p:spPr bwMode="auto">
            <a:xfrm>
              <a:off x="3228" y="3653"/>
              <a:ext cx="60" cy="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4" name="Oval 38"/>
            <p:cNvSpPr>
              <a:spLocks noChangeArrowheads="1"/>
            </p:cNvSpPr>
            <p:nvPr/>
          </p:nvSpPr>
          <p:spPr bwMode="auto">
            <a:xfrm>
              <a:off x="3318" y="3709"/>
              <a:ext cx="61" cy="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5" name="Oval 39"/>
            <p:cNvSpPr>
              <a:spLocks noChangeArrowheads="1"/>
            </p:cNvSpPr>
            <p:nvPr/>
          </p:nvSpPr>
          <p:spPr bwMode="auto">
            <a:xfrm>
              <a:off x="3409" y="3765"/>
              <a:ext cx="61" cy="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6" name="Oval 40"/>
            <p:cNvSpPr>
              <a:spLocks noChangeArrowheads="1"/>
            </p:cNvSpPr>
            <p:nvPr/>
          </p:nvSpPr>
          <p:spPr bwMode="auto">
            <a:xfrm>
              <a:off x="3228" y="3709"/>
              <a:ext cx="60" cy="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7" name="Oval 41"/>
            <p:cNvSpPr>
              <a:spLocks noChangeArrowheads="1"/>
            </p:cNvSpPr>
            <p:nvPr/>
          </p:nvSpPr>
          <p:spPr bwMode="auto">
            <a:xfrm>
              <a:off x="3137" y="3654"/>
              <a:ext cx="61" cy="3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8" name="Oval 42"/>
            <p:cNvSpPr>
              <a:spLocks noChangeArrowheads="1"/>
            </p:cNvSpPr>
            <p:nvPr/>
          </p:nvSpPr>
          <p:spPr bwMode="auto">
            <a:xfrm>
              <a:off x="3530" y="3914"/>
              <a:ext cx="61" cy="3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29" name="Oval 43"/>
            <p:cNvSpPr>
              <a:spLocks noChangeArrowheads="1"/>
            </p:cNvSpPr>
            <p:nvPr/>
          </p:nvSpPr>
          <p:spPr bwMode="auto">
            <a:xfrm rot="-5400000">
              <a:off x="3934" y="3977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0" name="Oval 44"/>
            <p:cNvSpPr>
              <a:spLocks noChangeArrowheads="1"/>
            </p:cNvSpPr>
            <p:nvPr/>
          </p:nvSpPr>
          <p:spPr bwMode="auto">
            <a:xfrm rot="-5400000">
              <a:off x="4206" y="3846"/>
              <a:ext cx="38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1" name="Oval 45"/>
            <p:cNvSpPr>
              <a:spLocks noChangeArrowheads="1"/>
            </p:cNvSpPr>
            <p:nvPr/>
          </p:nvSpPr>
          <p:spPr bwMode="auto">
            <a:xfrm rot="-5400000">
              <a:off x="3965" y="3921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2" name="Oval 46"/>
            <p:cNvSpPr>
              <a:spLocks noChangeArrowheads="1"/>
            </p:cNvSpPr>
            <p:nvPr/>
          </p:nvSpPr>
          <p:spPr bwMode="auto">
            <a:xfrm rot="-5400000">
              <a:off x="4297" y="3791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3" name="Oval 47"/>
            <p:cNvSpPr>
              <a:spLocks noChangeArrowheads="1"/>
            </p:cNvSpPr>
            <p:nvPr/>
          </p:nvSpPr>
          <p:spPr bwMode="auto">
            <a:xfrm rot="-5400000">
              <a:off x="4358" y="3809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4" name="Oval 48"/>
            <p:cNvSpPr>
              <a:spLocks noChangeArrowheads="1"/>
            </p:cNvSpPr>
            <p:nvPr/>
          </p:nvSpPr>
          <p:spPr bwMode="auto">
            <a:xfrm rot="-5400000">
              <a:off x="3843" y="3921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5" name="Oval 49"/>
            <p:cNvSpPr>
              <a:spLocks noChangeArrowheads="1"/>
            </p:cNvSpPr>
            <p:nvPr/>
          </p:nvSpPr>
          <p:spPr bwMode="auto">
            <a:xfrm rot="-5400000">
              <a:off x="4085" y="3921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6" name="Oval 50"/>
            <p:cNvSpPr>
              <a:spLocks noChangeArrowheads="1"/>
            </p:cNvSpPr>
            <p:nvPr/>
          </p:nvSpPr>
          <p:spPr bwMode="auto">
            <a:xfrm rot="-5400000">
              <a:off x="4115" y="3828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7" name="Oval 51"/>
            <p:cNvSpPr>
              <a:spLocks noChangeArrowheads="1"/>
            </p:cNvSpPr>
            <p:nvPr/>
          </p:nvSpPr>
          <p:spPr bwMode="auto">
            <a:xfrm rot="-5400000">
              <a:off x="4569" y="3605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8" name="Oval 52"/>
            <p:cNvSpPr>
              <a:spLocks noChangeArrowheads="1"/>
            </p:cNvSpPr>
            <p:nvPr/>
          </p:nvSpPr>
          <p:spPr bwMode="auto">
            <a:xfrm rot="-5400000">
              <a:off x="4388" y="3754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39" name="Oval 53"/>
            <p:cNvSpPr>
              <a:spLocks noChangeArrowheads="1"/>
            </p:cNvSpPr>
            <p:nvPr/>
          </p:nvSpPr>
          <p:spPr bwMode="auto">
            <a:xfrm rot="-5400000">
              <a:off x="4449" y="3679"/>
              <a:ext cx="38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40" name="Oval 54"/>
            <p:cNvSpPr>
              <a:spLocks noChangeArrowheads="1"/>
            </p:cNvSpPr>
            <p:nvPr/>
          </p:nvSpPr>
          <p:spPr bwMode="auto">
            <a:xfrm rot="-5400000">
              <a:off x="4055" y="3977"/>
              <a:ext cx="37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41" name="Oval 55"/>
            <p:cNvSpPr>
              <a:spLocks noChangeArrowheads="1"/>
            </p:cNvSpPr>
            <p:nvPr/>
          </p:nvSpPr>
          <p:spPr bwMode="auto">
            <a:xfrm rot="-5400000">
              <a:off x="4328" y="3735"/>
              <a:ext cx="38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42" name="Oval 56"/>
            <p:cNvSpPr>
              <a:spLocks noChangeArrowheads="1"/>
            </p:cNvSpPr>
            <p:nvPr/>
          </p:nvSpPr>
          <p:spPr bwMode="auto">
            <a:xfrm rot="-5400000">
              <a:off x="4176" y="3902"/>
              <a:ext cx="38" cy="6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443" name="Oval 57"/>
            <p:cNvSpPr>
              <a:spLocks noChangeArrowheads="1"/>
            </p:cNvSpPr>
            <p:nvPr/>
          </p:nvSpPr>
          <p:spPr bwMode="auto">
            <a:xfrm>
              <a:off x="3424" y="3351"/>
              <a:ext cx="169" cy="52"/>
            </a:xfrm>
            <a:prstGeom prst="ellipse">
              <a:avLst/>
            </a:prstGeom>
            <a:solidFill>
              <a:srgbClr val="FF0000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6388" name="Rectangle 58"/>
          <p:cNvSpPr>
            <a:spLocks noChangeArrowheads="1"/>
          </p:cNvSpPr>
          <p:nvPr/>
        </p:nvSpPr>
        <p:spPr bwMode="auto">
          <a:xfrm>
            <a:off x="2424113" y="2565400"/>
            <a:ext cx="2303462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49263" indent="-449263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FF3300"/>
              </a:buClr>
              <a:buSzPct val="130000"/>
              <a:buFont typeface="Wingdings" panose="05000000000000000000" pitchFamily="2" charset="2"/>
              <a:buNone/>
            </a:pPr>
            <a:r>
              <a:rPr lang="en-US" altLang="lv-LV" dirty="0" err="1" smtClean="0">
                <a:cs typeface="Arial" panose="020B0604020202020204" pitchFamily="34" charset="0"/>
              </a:rPr>
              <a:t>Apopto</a:t>
            </a:r>
            <a:r>
              <a:rPr lang="lv-LV" altLang="lv-LV" dirty="0" err="1" smtClean="0">
                <a:cs typeface="Arial" panose="020B0604020202020204" pitchFamily="34" charset="0"/>
              </a:rPr>
              <a:t>ze</a:t>
            </a:r>
            <a:endParaRPr lang="en-US" altLang="lv-LV" dirty="0">
              <a:cs typeface="Arial" panose="020B0604020202020204" pitchFamily="34" charset="0"/>
            </a:endParaRPr>
          </a:p>
        </p:txBody>
      </p:sp>
      <p:sp>
        <p:nvSpPr>
          <p:cNvPr id="16389" name="Rectangle 59"/>
          <p:cNvSpPr>
            <a:spLocks noChangeArrowheads="1"/>
          </p:cNvSpPr>
          <p:nvPr/>
        </p:nvSpPr>
        <p:spPr bwMode="auto">
          <a:xfrm>
            <a:off x="5301673" y="2420939"/>
            <a:ext cx="2377065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49263" indent="-449263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>
                <a:srgbClr val="FF3300"/>
              </a:buClr>
              <a:buSzPct val="130000"/>
              <a:buFont typeface="Wingdings" panose="05000000000000000000" pitchFamily="2" charset="2"/>
              <a:buNone/>
            </a:pPr>
            <a:r>
              <a:rPr lang="lv-LV" altLang="lv-LV" dirty="0" smtClean="0">
                <a:cs typeface="Arial" panose="020B0604020202020204" pitchFamily="34" charset="0"/>
              </a:rPr>
              <a:t>    </a:t>
            </a:r>
            <a:r>
              <a:rPr lang="lv-LV" altLang="lv-LV" dirty="0" smtClean="0">
                <a:cs typeface="Arial" panose="020B0604020202020204" pitchFamily="34" charset="0"/>
              </a:rPr>
              <a:t>Asinsvadu </a:t>
            </a:r>
            <a:r>
              <a:rPr lang="lv-LV" altLang="lv-LV" dirty="0" smtClean="0">
                <a:cs typeface="Arial" panose="020B0604020202020204" pitchFamily="34" charset="0"/>
              </a:rPr>
              <a:t>bojājums</a:t>
            </a:r>
            <a:endParaRPr lang="en-US" altLang="lv-LV" dirty="0">
              <a:cs typeface="Arial" panose="020B0604020202020204" pitchFamily="34" charset="0"/>
            </a:endParaRPr>
          </a:p>
        </p:txBody>
      </p:sp>
      <p:sp>
        <p:nvSpPr>
          <p:cNvPr id="16390" name="Rectangle 60"/>
          <p:cNvSpPr>
            <a:spLocks noChangeArrowheads="1"/>
          </p:cNvSpPr>
          <p:nvPr/>
        </p:nvSpPr>
        <p:spPr bwMode="auto">
          <a:xfrm>
            <a:off x="8328024" y="2420939"/>
            <a:ext cx="2432339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49263" indent="-449263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Clr>
                <a:srgbClr val="FF3300"/>
              </a:buClr>
              <a:buSzPct val="130000"/>
              <a:buFont typeface="Wingdings" panose="05000000000000000000" pitchFamily="2" charset="2"/>
              <a:buNone/>
            </a:pPr>
            <a:r>
              <a:rPr lang="lv-LV" altLang="lv-LV" dirty="0" smtClean="0">
                <a:cs typeface="Arial" panose="020B0604020202020204" pitchFamily="34" charset="0"/>
              </a:rPr>
              <a:t>   </a:t>
            </a:r>
            <a:r>
              <a:rPr lang="lv-LV" altLang="lv-LV" dirty="0" smtClean="0">
                <a:cs typeface="Arial" panose="020B0604020202020204" pitchFamily="34" charset="0"/>
              </a:rPr>
              <a:t>Garozas</a:t>
            </a:r>
          </a:p>
          <a:p>
            <a:pPr algn="ctr" eaLnBrk="1" hangingPunct="1">
              <a:spcAft>
                <a:spcPct val="0"/>
              </a:spcAft>
              <a:buClr>
                <a:srgbClr val="FF3300"/>
              </a:buClr>
              <a:buSzPct val="130000"/>
              <a:buFont typeface="Wingdings" panose="05000000000000000000" pitchFamily="2" charset="2"/>
              <a:buNone/>
            </a:pPr>
            <a:r>
              <a:rPr lang="lv-LV" altLang="lv-LV" dirty="0" smtClean="0">
                <a:cs typeface="Arial" panose="020B0604020202020204" pitchFamily="34" charset="0"/>
              </a:rPr>
              <a:t>fibroze</a:t>
            </a:r>
            <a:endParaRPr lang="en-US" altLang="lv-LV" dirty="0">
              <a:cs typeface="Arial" panose="020B0604020202020204" pitchFamily="34" charset="0"/>
            </a:endParaRPr>
          </a:p>
        </p:txBody>
      </p:sp>
      <p:sp>
        <p:nvSpPr>
          <p:cNvPr id="16391" name="Text Box 63"/>
          <p:cNvSpPr txBox="1">
            <a:spLocks noChangeArrowheads="1"/>
          </p:cNvSpPr>
          <p:nvPr/>
        </p:nvSpPr>
        <p:spPr bwMode="auto">
          <a:xfrm>
            <a:off x="895927" y="549275"/>
            <a:ext cx="9592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lv-LV" altLang="lv-LV" sz="3200" dirty="0" smtClean="0">
                <a:solidFill>
                  <a:schemeClr val="tx1"/>
                </a:solidFill>
                <a:cs typeface="Arial" panose="020B0604020202020204" pitchFamily="34" charset="0"/>
              </a:rPr>
              <a:t>Ķīmijterapija rada tiešus un netiešus bojājumus</a:t>
            </a:r>
            <a:endParaRPr lang="en-US" altLang="lv-LV" sz="3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6392" name="Group 64"/>
          <p:cNvGrpSpPr>
            <a:grpSpLocks/>
          </p:cNvGrpSpPr>
          <p:nvPr/>
        </p:nvGrpSpPr>
        <p:grpSpPr bwMode="auto">
          <a:xfrm>
            <a:off x="2600326" y="4232275"/>
            <a:ext cx="2443163" cy="1506538"/>
            <a:chOff x="521" y="3113"/>
            <a:chExt cx="1690" cy="1021"/>
          </a:xfrm>
        </p:grpSpPr>
        <p:pic>
          <p:nvPicPr>
            <p:cNvPr id="16396" name="Picture 6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3113"/>
              <a:ext cx="1690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AutoShape 66"/>
            <p:cNvSpPr>
              <a:spLocks noChangeArrowheads="1"/>
            </p:cNvSpPr>
            <p:nvPr/>
          </p:nvSpPr>
          <p:spPr bwMode="auto">
            <a:xfrm>
              <a:off x="657" y="3566"/>
              <a:ext cx="188" cy="497"/>
            </a:xfrm>
            <a:prstGeom prst="rightArrow">
              <a:avLst>
                <a:gd name="adj1" fmla="val 50000"/>
                <a:gd name="adj2" fmla="val 65155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defRPr>
              </a:lvl1pPr>
              <a:lvl2pPr marL="742950" indent="-285750">
                <a:spcAft>
                  <a:spcPct val="50000"/>
                </a:spcAft>
                <a:buClr>
                  <a:schemeClr val="accent1"/>
                </a:buClr>
                <a:buChar char="•"/>
                <a:defRPr sz="2800" b="1">
                  <a:solidFill>
                    <a:srgbClr val="FFFF6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4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accent1"/>
                </a:buClr>
                <a:buChar char="•"/>
                <a:defRPr sz="2000" b="1">
                  <a:solidFill>
                    <a:srgbClr val="FFFF6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rtl="1" eaLnBrk="1" hangingPunct="1">
                <a:spcAft>
                  <a:spcPct val="0"/>
                </a:spcAft>
                <a:buClrTx/>
                <a:buFontTx/>
                <a:buNone/>
              </a:pPr>
              <a:endParaRPr lang="en-CA" altLang="lv-LV" sz="1800" b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6395" name="Text Box 3"/>
          <p:cNvSpPr txBox="1">
            <a:spLocks noChangeArrowheads="1"/>
          </p:cNvSpPr>
          <p:nvPr/>
        </p:nvSpPr>
        <p:spPr bwMode="auto">
          <a:xfrm>
            <a:off x="6816726" y="6367464"/>
            <a:ext cx="3743325" cy="4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9263" indent="-449263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5000"/>
              </a:lnSpc>
              <a:spcAft>
                <a:spcPct val="0"/>
              </a:spcAft>
              <a:buClr>
                <a:srgbClr val="FF3300"/>
              </a:buClr>
              <a:buSzPct val="130000"/>
              <a:buFont typeface="Wingdings" panose="05000000000000000000" pitchFamily="2" charset="2"/>
              <a:buNone/>
            </a:pPr>
            <a:r>
              <a:rPr lang="en-US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lv-LV" sz="1800" dirty="0" err="1">
                <a:solidFill>
                  <a:schemeClr val="tx1"/>
                </a:solidFill>
                <a:cs typeface="Arial" panose="020B0604020202020204" pitchFamily="34" charset="0"/>
              </a:rPr>
              <a:t>Meirow</a:t>
            </a:r>
            <a:r>
              <a:rPr lang="en-US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 et al.</a:t>
            </a:r>
            <a:r>
              <a:rPr lang="en-US" altLang="lv-LV" sz="1800" i="1" dirty="0">
                <a:solidFill>
                  <a:schemeClr val="tx1"/>
                </a:solidFill>
                <a:cs typeface="Arial" panose="020B0604020202020204" pitchFamily="34" charset="0"/>
              </a:rPr>
              <a:t> Hum </a:t>
            </a:r>
            <a:r>
              <a:rPr lang="en-US" altLang="lv-LV" sz="1800" i="1" dirty="0" err="1">
                <a:solidFill>
                  <a:schemeClr val="tx1"/>
                </a:solidFill>
                <a:cs typeface="Arial" panose="020B0604020202020204" pitchFamily="34" charset="0"/>
              </a:rPr>
              <a:t>Reprod</a:t>
            </a:r>
            <a:r>
              <a:rPr lang="en-US" altLang="lv-LV" sz="1800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2007)</a:t>
            </a:r>
          </a:p>
        </p:txBody>
      </p:sp>
    </p:spTree>
    <p:extLst>
      <p:ext uri="{BB962C8B-B14F-4D97-AF65-F5344CB8AC3E}">
        <p14:creationId xmlns:p14="http://schemas.microsoft.com/office/powerpoint/2010/main" val="34539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16" y="142875"/>
            <a:ext cx="10407479" cy="6515100"/>
          </a:xfrm>
        </p:spPr>
      </p:pic>
    </p:spTree>
    <p:extLst>
      <p:ext uri="{BB962C8B-B14F-4D97-AF65-F5344CB8AC3E}">
        <p14:creationId xmlns:p14="http://schemas.microsoft.com/office/powerpoint/2010/main" val="3425735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963" y="1721284"/>
            <a:ext cx="9573491" cy="453173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r>
              <a:rPr lang="lv-LV" sz="2400" dirty="0"/>
              <a:t>Samazināta olnīcu rezerve ir pilnīgi visām sievietēm pēc ķīmijterapijas </a:t>
            </a:r>
          </a:p>
          <a:p>
            <a:pPr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r>
              <a:rPr lang="lv-LV" sz="2400" dirty="0"/>
              <a:t>P</a:t>
            </a:r>
            <a:r>
              <a:rPr lang="lv-LV" sz="2400" dirty="0" smtClean="0"/>
              <a:t>acientēm līdz 40 </a:t>
            </a:r>
            <a:r>
              <a:rPr lang="lv-LV" sz="2400" dirty="0" err="1" smtClean="0"/>
              <a:t>g.v</a:t>
            </a:r>
            <a:r>
              <a:rPr lang="lv-LV" sz="2400" dirty="0" smtClean="0"/>
              <a:t>. </a:t>
            </a:r>
            <a:r>
              <a:rPr lang="lv-LV" sz="2400" dirty="0" err="1"/>
              <a:t>a</a:t>
            </a:r>
            <a:r>
              <a:rPr lang="lv-LV" sz="2400" dirty="0" err="1" smtClean="0"/>
              <a:t>menoreja</a:t>
            </a:r>
            <a:r>
              <a:rPr lang="lv-LV" sz="2400" dirty="0" smtClean="0"/>
              <a:t> </a:t>
            </a:r>
            <a:r>
              <a:rPr lang="en-CA" sz="2400" dirty="0" smtClean="0"/>
              <a:t>20</a:t>
            </a:r>
            <a:r>
              <a:rPr lang="en-CA" sz="2400" dirty="0"/>
              <a:t>% - 90</a:t>
            </a:r>
            <a:r>
              <a:rPr lang="en-CA" sz="2400" dirty="0" smtClean="0"/>
              <a:t>%</a:t>
            </a:r>
            <a:endParaRPr lang="lv-LV" sz="2400" dirty="0" smtClean="0"/>
          </a:p>
          <a:p>
            <a:pPr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r>
              <a:rPr lang="lv-LV" sz="2400" dirty="0" err="1" smtClean="0"/>
              <a:t>Sievētēm</a:t>
            </a:r>
            <a:r>
              <a:rPr lang="lv-LV" sz="2400" dirty="0" smtClean="0"/>
              <a:t> pēc </a:t>
            </a:r>
            <a:r>
              <a:rPr lang="en-CA" sz="2400" dirty="0" smtClean="0"/>
              <a:t>40</a:t>
            </a:r>
            <a:r>
              <a:rPr lang="lv-LV" sz="2400" dirty="0" smtClean="0"/>
              <a:t> </a:t>
            </a:r>
            <a:r>
              <a:rPr lang="lv-LV" sz="2400" dirty="0" err="1" smtClean="0"/>
              <a:t>g.v</a:t>
            </a:r>
            <a:r>
              <a:rPr lang="lv-LV" sz="2400" dirty="0" smtClean="0"/>
              <a:t>.</a:t>
            </a:r>
            <a:r>
              <a:rPr lang="en-CA" sz="2400" dirty="0" smtClean="0"/>
              <a:t> 90</a:t>
            </a:r>
            <a:r>
              <a:rPr lang="en-CA" sz="2400" dirty="0"/>
              <a:t>% </a:t>
            </a:r>
            <a:r>
              <a:rPr lang="lv-LV" sz="2400" dirty="0" err="1" smtClean="0"/>
              <a:t>amenorēja</a:t>
            </a:r>
            <a:r>
              <a:rPr lang="lv-LV" sz="2400" dirty="0" smtClean="0"/>
              <a:t> pēc kombinētas ķīmijterapijas</a:t>
            </a:r>
            <a:endParaRPr lang="en-CA" sz="2400" dirty="0"/>
          </a:p>
          <a:p>
            <a:pPr marL="0" indent="0">
              <a:lnSpc>
                <a:spcPct val="90000"/>
              </a:lnSpc>
              <a:spcBef>
                <a:spcPts val="1800"/>
              </a:spcBef>
              <a:buNone/>
              <a:defRPr/>
            </a:pPr>
            <a:r>
              <a:rPr lang="lv-LV" sz="1800" dirty="0" smtClean="0"/>
              <a:t>													</a:t>
            </a:r>
            <a:r>
              <a:rPr lang="en-CA" sz="1800" dirty="0" smtClean="0"/>
              <a:t>(</a:t>
            </a:r>
            <a:r>
              <a:rPr lang="en-CA" sz="1800" dirty="0"/>
              <a:t>Letourneau , Cancer 2011) </a:t>
            </a:r>
          </a:p>
          <a:p>
            <a:pPr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q"/>
              <a:defRPr/>
            </a:pPr>
            <a:endParaRPr lang="en-CA" sz="2400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729877" y="58860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lv-LV" dirty="0" smtClean="0">
                <a:ea typeface="ＭＳ Ｐゴシック" pitchFamily="34" charset="-128"/>
                <a:cs typeface="Arial" pitchFamily="34" charset="0"/>
              </a:rPr>
              <a:t>Ķīmijterapija</a:t>
            </a:r>
            <a:endParaRPr lang="en-CA" dirty="0" smtClean="0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9357"/>
          </a:xfrm>
        </p:spPr>
        <p:txBody>
          <a:bodyPr/>
          <a:lstStyle/>
          <a:p>
            <a:pPr algn="ctr"/>
            <a:r>
              <a:rPr lang="lv-LV" dirty="0" smtClean="0"/>
              <a:t>Olnīcu metastāžu risks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6" y="1209676"/>
            <a:ext cx="11348084" cy="5572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2400" b="1" dirty="0" smtClean="0"/>
              <a:t>Zems risks</a:t>
            </a:r>
            <a:endParaRPr lang="en-US" sz="2400" b="1" dirty="0"/>
          </a:p>
          <a:p>
            <a:pPr marL="0" indent="0">
              <a:buNone/>
            </a:pPr>
            <a:r>
              <a:rPr lang="lv-LV" sz="2400" dirty="0" smtClean="0"/>
              <a:t>	</a:t>
            </a:r>
            <a:r>
              <a:rPr lang="lv-LV" sz="2400" dirty="0" err="1" smtClean="0"/>
              <a:t>Wilmsa</a:t>
            </a:r>
            <a:r>
              <a:rPr lang="lv-LV" sz="2400" dirty="0" smtClean="0"/>
              <a:t> audzējs, </a:t>
            </a:r>
            <a:r>
              <a:rPr lang="lv-LV" sz="2400" dirty="0" err="1" smtClean="0"/>
              <a:t>Jūvinga</a:t>
            </a:r>
            <a:r>
              <a:rPr lang="lv-LV" sz="2400" dirty="0" smtClean="0"/>
              <a:t> sarkoma, krūts vēzis I-III stadija, </a:t>
            </a:r>
          </a:p>
          <a:p>
            <a:pPr marL="0" indent="0">
              <a:buNone/>
            </a:pPr>
            <a:r>
              <a:rPr lang="lv-LV" sz="2400" dirty="0"/>
              <a:t>	</a:t>
            </a:r>
            <a:r>
              <a:rPr lang="lv-LV" sz="2400" dirty="0" err="1" smtClean="0"/>
              <a:t>infiltratīvi</a:t>
            </a:r>
            <a:r>
              <a:rPr lang="lv-LV" sz="2400" dirty="0" smtClean="0"/>
              <a:t> </a:t>
            </a:r>
            <a:r>
              <a:rPr lang="lv-LV" sz="2400" dirty="0" err="1" smtClean="0"/>
              <a:t>duktāla</a:t>
            </a:r>
            <a:r>
              <a:rPr lang="lv-LV" sz="2400" dirty="0" smtClean="0"/>
              <a:t> karcinoma, </a:t>
            </a:r>
            <a:r>
              <a:rPr lang="lv-LV" sz="2400" dirty="0" err="1" smtClean="0"/>
              <a:t>Hodžkina</a:t>
            </a:r>
            <a:r>
              <a:rPr lang="lv-LV" sz="2400" dirty="0" smtClean="0"/>
              <a:t> un ne-</a:t>
            </a:r>
            <a:r>
              <a:rPr lang="lv-LV" sz="2400" dirty="0" err="1" smtClean="0"/>
              <a:t>hodžkina</a:t>
            </a:r>
            <a:r>
              <a:rPr lang="lv-LV" sz="2400" dirty="0" smtClean="0"/>
              <a:t> </a:t>
            </a:r>
            <a:r>
              <a:rPr lang="lv-LV" sz="2400" dirty="0" smtClean="0"/>
              <a:t>	</a:t>
            </a:r>
            <a:r>
              <a:rPr lang="lv-LV" sz="2400" dirty="0" err="1" smtClean="0"/>
              <a:t>limfoma</a:t>
            </a:r>
            <a:r>
              <a:rPr lang="lv-LV" sz="2400" dirty="0" smtClean="0"/>
              <a:t>, </a:t>
            </a:r>
            <a:r>
              <a:rPr lang="lv-LV" sz="2400" dirty="0" smtClean="0"/>
              <a:t>ne-	ģenitālā </a:t>
            </a:r>
            <a:r>
              <a:rPr lang="lv-LV" sz="2400" dirty="0" err="1" smtClean="0"/>
              <a:t>rabdomiosarkoma</a:t>
            </a:r>
            <a:r>
              <a:rPr lang="lv-LV" sz="2400" dirty="0" smtClean="0"/>
              <a:t>, kaulu sarkoma, </a:t>
            </a:r>
            <a:r>
              <a:rPr lang="lv-LV" sz="2400" dirty="0" smtClean="0"/>
              <a:t>	dzemdes </a:t>
            </a:r>
            <a:r>
              <a:rPr lang="lv-LV" sz="2400" dirty="0" smtClean="0"/>
              <a:t>kakla </a:t>
            </a:r>
            <a:r>
              <a:rPr lang="lv-LV" sz="2400" dirty="0" smtClean="0"/>
              <a:t>	plakanšūnu </a:t>
            </a:r>
            <a:r>
              <a:rPr lang="lv-LV" sz="2400" dirty="0" smtClean="0"/>
              <a:t>karcinoma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lv-LV" sz="2400" b="1" dirty="0" smtClean="0"/>
              <a:t>Vidējs risks</a:t>
            </a:r>
            <a:endParaRPr lang="en-US" sz="2400" b="1" dirty="0"/>
          </a:p>
          <a:p>
            <a:pPr marL="0" indent="0">
              <a:buNone/>
            </a:pPr>
            <a:r>
              <a:rPr lang="lv-LV" sz="2400" dirty="0" smtClean="0"/>
              <a:t>	Dzemdes kakla </a:t>
            </a:r>
            <a:r>
              <a:rPr lang="lv-LV" sz="2400" dirty="0" err="1" smtClean="0"/>
              <a:t>adeno</a:t>
            </a:r>
            <a:r>
              <a:rPr lang="lv-LV" sz="2400" dirty="0" smtClean="0"/>
              <a:t> vai </a:t>
            </a:r>
            <a:r>
              <a:rPr lang="lv-LV" sz="2400" dirty="0" err="1" smtClean="0"/>
              <a:t>adenoskvamoza</a:t>
            </a:r>
            <a:r>
              <a:rPr lang="lv-LV" sz="2400" dirty="0" smtClean="0"/>
              <a:t> karcinoma, </a:t>
            </a:r>
            <a:r>
              <a:rPr lang="lv-LV" sz="2400" dirty="0" smtClean="0"/>
              <a:t>	resnās </a:t>
            </a:r>
            <a:r>
              <a:rPr lang="lv-LV" sz="2400" dirty="0" smtClean="0"/>
              <a:t>zarnas 	audzējs, krūts vēzis IV stadijā, infiltrējoša </a:t>
            </a:r>
            <a:r>
              <a:rPr lang="lv-LV" sz="2400" dirty="0" smtClean="0"/>
              <a:t>	</a:t>
            </a:r>
            <a:r>
              <a:rPr lang="lv-LV" sz="2400" dirty="0" err="1" smtClean="0"/>
              <a:t>lobulāra</a:t>
            </a:r>
            <a:r>
              <a:rPr lang="lv-LV" sz="2400" dirty="0" smtClean="0"/>
              <a:t> </a:t>
            </a:r>
            <a:r>
              <a:rPr lang="lv-LV" sz="2400" dirty="0" smtClean="0"/>
              <a:t>karcinoma </a:t>
            </a:r>
            <a:endParaRPr lang="lv-LV" sz="2400" dirty="0"/>
          </a:p>
          <a:p>
            <a:pPr marL="0" indent="0">
              <a:buNone/>
            </a:pPr>
            <a:endParaRPr lang="lv-LV" sz="2400" dirty="0" smtClean="0"/>
          </a:p>
          <a:p>
            <a:pPr marL="0" indent="0">
              <a:buNone/>
            </a:pPr>
            <a:r>
              <a:rPr lang="lv-LV" sz="2400" b="1" dirty="0" smtClean="0"/>
              <a:t>Augsts risks</a:t>
            </a:r>
          </a:p>
          <a:p>
            <a:pPr marL="0" indent="0">
              <a:buNone/>
            </a:pPr>
            <a:r>
              <a:rPr lang="lv-LV" sz="2400" dirty="0" smtClean="0"/>
              <a:t>	Leikēmija, neiroblastoma, </a:t>
            </a:r>
            <a:r>
              <a:rPr lang="lv-LV" sz="2400" dirty="0" err="1" smtClean="0"/>
              <a:t>Bērkita</a:t>
            </a:r>
            <a:r>
              <a:rPr lang="lv-LV" sz="2400" dirty="0" smtClean="0"/>
              <a:t> </a:t>
            </a:r>
            <a:r>
              <a:rPr lang="lv-LV" sz="2400" dirty="0" err="1" smtClean="0"/>
              <a:t>limfoma</a:t>
            </a:r>
            <a:r>
              <a:rPr lang="lv-LV" sz="2400" dirty="0" smtClean="0"/>
              <a:t> 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73461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lv-LV" dirty="0" smtClean="0"/>
              <a:t>Olnīcu audzējs</a:t>
            </a:r>
            <a:endParaRPr lang="en-GB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lv-LV" sz="2800" dirty="0" smtClean="0"/>
              <a:t>Pieļaujama saaudzējoša operācija sievietēm līdz 40 gadu vecumam, ja</a:t>
            </a:r>
            <a:r>
              <a:rPr lang="en-GB" sz="2800" dirty="0" smtClean="0"/>
              <a:t>:</a:t>
            </a:r>
            <a:endParaRPr lang="lv-LV" sz="28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GB" sz="28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lv-LV" sz="2600" dirty="0" err="1"/>
              <a:t>G</a:t>
            </a:r>
            <a:r>
              <a:rPr lang="lv-LV" sz="2600" dirty="0" err="1" smtClean="0"/>
              <a:t>erminogēns</a:t>
            </a:r>
            <a:r>
              <a:rPr lang="lv-LV" sz="2600" dirty="0" smtClean="0"/>
              <a:t> audzējs, jo ir augsta jutība uz ķīmijterapiju;</a:t>
            </a:r>
            <a:endParaRPr lang="en-GB" sz="26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lv-LV" sz="2600" dirty="0" err="1" smtClean="0"/>
              <a:t>Robežvarianta</a:t>
            </a:r>
            <a:r>
              <a:rPr lang="lv-LV" sz="2600" dirty="0" smtClean="0"/>
              <a:t> audzējs </a:t>
            </a:r>
            <a:r>
              <a:rPr lang="en-GB" sz="2600" dirty="0" smtClean="0"/>
              <a:t>– </a:t>
            </a:r>
            <a:r>
              <a:rPr lang="lv-LV" sz="2600" dirty="0" smtClean="0"/>
              <a:t>ir pieļaujama lokāla audzēja </a:t>
            </a:r>
            <a:r>
              <a:rPr lang="lv-LV" sz="2600" dirty="0" err="1" smtClean="0"/>
              <a:t>ekscīzija</a:t>
            </a:r>
            <a:r>
              <a:rPr lang="lv-LV" sz="2600" dirty="0" smtClean="0"/>
              <a:t> vai </a:t>
            </a:r>
            <a:r>
              <a:rPr lang="lv-LV" sz="2600" dirty="0" err="1" smtClean="0"/>
              <a:t>adneksektomija</a:t>
            </a:r>
            <a:endParaRPr lang="en-GB" sz="2600" dirty="0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lv-LV" sz="2600" dirty="0" smtClean="0"/>
              <a:t>Var būt </a:t>
            </a:r>
            <a:r>
              <a:rPr lang="lv-LV" sz="2600" dirty="0" err="1" smtClean="0"/>
              <a:t>limfomas</a:t>
            </a:r>
            <a:r>
              <a:rPr lang="lv-LV" sz="2600" dirty="0" smtClean="0"/>
              <a:t> </a:t>
            </a:r>
            <a:r>
              <a:rPr lang="lv-LV" sz="2600" dirty="0" err="1" smtClean="0"/>
              <a:t>metatstāze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2640338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4"/>
          <p:cNvSpPr txBox="1">
            <a:spLocks noChangeArrowheads="1"/>
          </p:cNvSpPr>
          <p:nvPr/>
        </p:nvSpPr>
        <p:spPr bwMode="auto">
          <a:xfrm>
            <a:off x="3022600" y="327025"/>
            <a:ext cx="55290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800" b="1" dirty="0" err="1" smtClean="0">
                <a:latin typeface="Times New Roman" panose="02020603050405020304" pitchFamily="18" charset="0"/>
              </a:rPr>
              <a:t>Inva</a:t>
            </a:r>
            <a:r>
              <a:rPr lang="lv-LV" altLang="lv-LV" sz="2800" b="1" dirty="0" err="1" smtClean="0">
                <a:latin typeface="Times New Roman" panose="02020603050405020304" pitchFamily="18" charset="0"/>
              </a:rPr>
              <a:t>zīvs</a:t>
            </a:r>
            <a:r>
              <a:rPr lang="lv-LV" altLang="lv-LV" sz="2800" b="1" dirty="0" smtClean="0">
                <a:latin typeface="Times New Roman" panose="02020603050405020304" pitchFamily="18" charset="0"/>
              </a:rPr>
              <a:t> olnīcu vēzis agrīnā stadijā</a:t>
            </a:r>
            <a:endParaRPr lang="en-GB" altLang="lv-LV" sz="2800" b="1" dirty="0">
              <a:latin typeface="Times New Roman" panose="02020603050405020304" pitchFamily="18" charset="0"/>
            </a:endParaRPr>
          </a:p>
        </p:txBody>
      </p:sp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409575" y="922339"/>
            <a:ext cx="1114425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1800" dirty="0">
                <a:latin typeface="Times New Roman" panose="02020603050405020304" pitchFamily="18" charset="0"/>
              </a:rPr>
              <a:t> </a:t>
            </a:r>
            <a:r>
              <a:rPr lang="en-GB" altLang="lv-LV" sz="2400" u="sng" dirty="0" smtClean="0">
                <a:latin typeface="Times New Roman" panose="02020603050405020304" pitchFamily="18" charset="0"/>
              </a:rPr>
              <a:t>N </a:t>
            </a:r>
            <a:r>
              <a:rPr lang="en-GB" altLang="lv-LV" sz="2400" u="sng" dirty="0">
                <a:latin typeface="Times New Roman" panose="02020603050405020304" pitchFamily="18" charset="0"/>
              </a:rPr>
              <a:t>= 52</a:t>
            </a:r>
            <a:r>
              <a:rPr lang="en-GB" altLang="lv-LV" sz="2400" dirty="0">
                <a:latin typeface="Times New Roman" panose="02020603050405020304" pitchFamily="18" charset="0"/>
              </a:rPr>
              <a:t>  	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42 </a:t>
            </a:r>
            <a:r>
              <a:rPr lang="en-GB" altLang="lv-LV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sta</a:t>
            </a:r>
            <a:r>
              <a:rPr lang="lv-LV" altLang="lv-LV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dija</a:t>
            </a:r>
            <a:r>
              <a:rPr lang="en-GB" altLang="lv-LV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solidFill>
                  <a:schemeClr val="tx2"/>
                </a:solidFill>
                <a:latin typeface="Times New Roman" panose="02020603050405020304" pitchFamily="18" charset="0"/>
              </a:rPr>
              <a:t>1A   			10 </a:t>
            </a:r>
            <a:r>
              <a:rPr lang="en-GB" altLang="lv-LV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sta</a:t>
            </a:r>
            <a:r>
              <a:rPr lang="lv-LV" altLang="lv-LV" sz="2400" dirty="0" err="1" smtClean="0">
                <a:solidFill>
                  <a:schemeClr val="tx2"/>
                </a:solidFill>
                <a:latin typeface="Times New Roman" panose="02020603050405020304" pitchFamily="18" charset="0"/>
              </a:rPr>
              <a:t>dija</a:t>
            </a:r>
            <a:r>
              <a:rPr lang="en-GB" altLang="lv-LV" sz="2400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 1C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smtClean="0">
                <a:latin typeface="Times New Roman" panose="02020603050405020304" pitchFamily="18" charset="0"/>
              </a:rPr>
              <a:t>Grade 1 = 35	Grade 2= 9	Grade 3 = 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GB" altLang="lv-LV" sz="2400" dirty="0" smtClean="0">
                <a:latin typeface="Times New Roman" panose="02020603050405020304" pitchFamily="18" charset="0"/>
              </a:rPr>
              <a:t>20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pacientēm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adjuvanta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ķīmijterapija</a:t>
            </a:r>
            <a:endParaRPr lang="lv-LV" altLang="lv-LV" sz="2400" dirty="0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GB" altLang="lv-LV" sz="2400" dirty="0" smtClean="0">
                <a:latin typeface="Times New Roman" panose="02020603050405020304" pitchFamily="18" charset="0"/>
              </a:rPr>
              <a:t>5 </a:t>
            </a:r>
            <a:r>
              <a:rPr lang="lv-LV" altLang="lv-LV" sz="2400" dirty="0">
                <a:latin typeface="Times New Roman" panose="02020603050405020304" pitchFamily="18" charset="0"/>
              </a:rPr>
              <a:t>recidīvi</a:t>
            </a:r>
            <a:r>
              <a:rPr lang="en-GB" altLang="lv-LV" sz="2400" dirty="0">
                <a:latin typeface="Times New Roman" panose="02020603050405020304" pitchFamily="18" charset="0"/>
              </a:rPr>
              <a:t> </a:t>
            </a:r>
            <a:r>
              <a:rPr lang="lv-LV" altLang="lv-LV" sz="2400" dirty="0">
                <a:latin typeface="Times New Roman" panose="02020603050405020304" pitchFamily="18" charset="0"/>
              </a:rPr>
              <a:t>(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8-78 </a:t>
            </a:r>
            <a:r>
              <a:rPr lang="lv-LV" altLang="lv-LV" sz="2400" dirty="0">
                <a:latin typeface="Times New Roman" panose="02020603050405020304" pitchFamily="18" charset="0"/>
              </a:rPr>
              <a:t>mēnešus pēc primārās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operācijas)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 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3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>
                <a:latin typeface="Times New Roman" panose="02020603050405020304" pitchFamily="18" charset="0"/>
              </a:rPr>
              <a:t>pretējā olnīcā</a:t>
            </a:r>
            <a:r>
              <a:rPr lang="en-GB" altLang="lv-LV" sz="2400" dirty="0">
                <a:latin typeface="Times New Roman" panose="02020603050405020304" pitchFamily="18" charset="0"/>
              </a:rPr>
              <a:t>, </a:t>
            </a:r>
            <a:r>
              <a:rPr lang="lv-LV" altLang="lv-LV" sz="2400" dirty="0">
                <a:latin typeface="Times New Roman" panose="02020603050405020304" pitchFamily="18" charset="0"/>
              </a:rPr>
              <a:t>1 </a:t>
            </a:r>
            <a:r>
              <a:rPr lang="lv-LV" altLang="lv-LV" sz="2400" dirty="0" err="1">
                <a:latin typeface="Times New Roman" panose="02020603050405020304" pitchFamily="18" charset="0"/>
              </a:rPr>
              <a:t>peritonejā</a:t>
            </a:r>
            <a:r>
              <a:rPr lang="en-GB" altLang="lv-LV" sz="2400" dirty="0">
                <a:latin typeface="Times New Roman" panose="02020603050405020304" pitchFamily="18" charset="0"/>
              </a:rPr>
              <a:t> </a:t>
            </a:r>
            <a:r>
              <a:rPr lang="lv-LV" altLang="lv-LV" sz="2400" dirty="0">
                <a:latin typeface="Times New Roman" panose="02020603050405020304" pitchFamily="18" charset="0"/>
              </a:rPr>
              <a:t>un 1 plaušā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GB" altLang="lv-LV" sz="2400" dirty="0" smtClean="0">
                <a:latin typeface="Times New Roman" panose="02020603050405020304" pitchFamily="18" charset="0"/>
              </a:rPr>
              <a:t>2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nāves gadījumi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GB" altLang="lv-LV" sz="2400" dirty="0" smtClean="0">
                <a:latin typeface="Times New Roman" panose="02020603050405020304" pitchFamily="18" charset="0"/>
              </a:rPr>
              <a:t>24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pacientēm bija iespēja grūtniecībai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–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17 pacientēm grūtniecība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5-gadu dzīvildze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98</a:t>
            </a:r>
            <a:r>
              <a:rPr lang="en-GB" altLang="lv-LV" sz="2400" dirty="0">
                <a:latin typeface="Times New Roman" panose="02020603050405020304" pitchFamily="18" charset="0"/>
              </a:rPr>
              <a:t>%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un 1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0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-gadu dzīvildze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93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%</a:t>
            </a:r>
            <a:endParaRPr lang="lv-LV" altLang="lv-LV" sz="2400" dirty="0" smtClean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lv-LV" altLang="lv-LV" sz="2400" dirty="0">
              <a:latin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ClrTx/>
              <a:buSzTx/>
              <a:buNone/>
            </a:pPr>
            <a:r>
              <a:rPr lang="lv-LV" altLang="lv-LV" sz="1800" dirty="0" smtClean="0">
                <a:latin typeface="Times New Roman" panose="02020603050405020304" pitchFamily="18" charset="0"/>
              </a:rPr>
              <a:t>(</a:t>
            </a:r>
            <a:r>
              <a:rPr lang="en-GB" altLang="lv-LV" sz="1800" b="1" dirty="0" err="1">
                <a:latin typeface="Times New Roman" panose="02020603050405020304" pitchFamily="18" charset="0"/>
              </a:rPr>
              <a:t>Schilder</a:t>
            </a:r>
            <a:r>
              <a:rPr lang="en-GB" altLang="lv-LV" sz="1800" b="1" dirty="0">
                <a:latin typeface="Times New Roman" panose="02020603050405020304" pitchFamily="18" charset="0"/>
              </a:rPr>
              <a:t> et al, </a:t>
            </a:r>
            <a:r>
              <a:rPr lang="en-GB" altLang="lv-LV" sz="1800" b="1" dirty="0" err="1">
                <a:latin typeface="Times New Roman" panose="02020603050405020304" pitchFamily="18" charset="0"/>
              </a:rPr>
              <a:t>Gynecol</a:t>
            </a:r>
            <a:r>
              <a:rPr lang="en-GB" altLang="lv-LV" sz="1800" b="1" dirty="0">
                <a:latin typeface="Times New Roman" panose="02020603050405020304" pitchFamily="18" charset="0"/>
              </a:rPr>
              <a:t> </a:t>
            </a:r>
            <a:r>
              <a:rPr lang="en-GB" altLang="lv-LV" sz="1800" b="1" dirty="0" err="1">
                <a:latin typeface="Times New Roman" panose="02020603050405020304" pitchFamily="18" charset="0"/>
              </a:rPr>
              <a:t>Oncol</a:t>
            </a:r>
            <a:r>
              <a:rPr lang="en-GB" altLang="lv-LV" sz="1800" b="1" dirty="0">
                <a:latin typeface="Times New Roman" panose="02020603050405020304" pitchFamily="18" charset="0"/>
              </a:rPr>
              <a:t>, 2002</a:t>
            </a:r>
            <a:r>
              <a:rPr lang="lv-LV" altLang="lv-LV" sz="1800" b="1" dirty="0">
                <a:latin typeface="Times New Roman" panose="02020603050405020304" pitchFamily="18" charset="0"/>
              </a:rPr>
              <a:t>)</a:t>
            </a:r>
            <a:r>
              <a:rPr lang="en-GB" altLang="lv-LV" sz="2400" dirty="0">
                <a:latin typeface="Times New Roman" panose="02020603050405020304" pitchFamily="18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609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91545"/>
            <a:ext cx="981075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lv-LV" sz="2800" b="1" dirty="0" smtClean="0"/>
              <a:t>Reproduktīvās funkcijas saglabāšana pacientēm ar </a:t>
            </a:r>
            <a:r>
              <a:rPr lang="lv-LV" sz="2800" b="1" dirty="0" err="1" smtClean="0"/>
              <a:t>mucinozas</a:t>
            </a:r>
            <a:r>
              <a:rPr lang="lv-LV" sz="2800" b="1" dirty="0" smtClean="0"/>
              <a:t> morfoloģijas olnīcu </a:t>
            </a:r>
            <a:r>
              <a:rPr lang="lv-LV" sz="2800" b="1" dirty="0" err="1" smtClean="0"/>
              <a:t>adenokarcinomām</a:t>
            </a:r>
            <a:r>
              <a:rPr lang="lv-LV" sz="2800" b="1" dirty="0" smtClean="0"/>
              <a:t> </a:t>
            </a:r>
            <a:br>
              <a:rPr lang="lv-LV" sz="2800" b="1" dirty="0" smtClean="0"/>
            </a:br>
            <a:r>
              <a:rPr lang="en-GB" sz="2800" b="1" dirty="0"/>
              <a:t/>
            </a:r>
            <a:br>
              <a:rPr lang="en-GB" sz="2800" b="1" dirty="0"/>
            </a:br>
            <a:endParaRPr lang="en-GB" sz="2800" dirty="0" smtClean="0"/>
          </a:p>
        </p:txBody>
      </p:sp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266700" y="1481639"/>
            <a:ext cx="568617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GB" altLang="lv-LV" sz="2400" dirty="0"/>
              <a:t>N=148,</a:t>
            </a:r>
            <a:r>
              <a:rPr lang="lv-LV" altLang="lv-LV" sz="2400" dirty="0"/>
              <a:t> vidējais </a:t>
            </a:r>
            <a:r>
              <a:rPr lang="lv-LV" altLang="lv-LV" sz="2400" dirty="0" smtClean="0"/>
              <a:t>novērošanas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lv-LV" altLang="lv-LV" sz="2400" dirty="0" smtClean="0"/>
              <a:t>   laiks </a:t>
            </a:r>
            <a:r>
              <a:rPr lang="en-GB" altLang="lv-LV" sz="2400" dirty="0"/>
              <a:t>71.6 </a:t>
            </a:r>
            <a:r>
              <a:rPr lang="lv-LV" altLang="lv-LV" sz="2400" dirty="0" smtClean="0"/>
              <a:t>mēneši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dirty="0" smtClean="0"/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GB" altLang="lv-LV" sz="2400" dirty="0" smtClean="0"/>
              <a:t>41 </a:t>
            </a:r>
            <a:r>
              <a:rPr lang="lv-LV" altLang="lv-LV" sz="2400" dirty="0" err="1" smtClean="0"/>
              <a:t>pac</a:t>
            </a:r>
            <a:r>
              <a:rPr lang="lv-LV" altLang="lv-LV" sz="2400" dirty="0" smtClean="0"/>
              <a:t>. ar saaudzējošu operāciju</a:t>
            </a:r>
            <a:r>
              <a:rPr lang="en-GB" altLang="lv-LV" sz="2400" dirty="0" smtClean="0"/>
              <a:t>,</a:t>
            </a:r>
            <a:endParaRPr lang="lv-LV" altLang="lv-LV" sz="2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lv-LV" sz="2400" dirty="0" smtClean="0"/>
              <a:t>  </a:t>
            </a:r>
            <a:r>
              <a:rPr lang="lv-LV" altLang="lv-LV" sz="2400" dirty="0" smtClean="0"/>
              <a:t>  </a:t>
            </a:r>
            <a:r>
              <a:rPr lang="en-GB" altLang="lv-LV" sz="2400" dirty="0" smtClean="0"/>
              <a:t>27 </a:t>
            </a:r>
            <a:r>
              <a:rPr lang="en-GB" altLang="lv-LV" sz="2400" dirty="0"/>
              <a:t>= </a:t>
            </a:r>
            <a:r>
              <a:rPr lang="en-GB" altLang="lv-LV" sz="2400" dirty="0" smtClean="0"/>
              <a:t>St</a:t>
            </a:r>
            <a:r>
              <a:rPr lang="lv-LV" altLang="lv-LV" sz="2400" dirty="0" err="1" smtClean="0"/>
              <a:t>adija</a:t>
            </a:r>
            <a:r>
              <a:rPr lang="en-GB" altLang="lv-LV" sz="2400" dirty="0" smtClean="0"/>
              <a:t> </a:t>
            </a:r>
            <a:r>
              <a:rPr lang="en-GB" altLang="lv-LV" sz="2400" dirty="0"/>
              <a:t>1a, 14 </a:t>
            </a:r>
            <a:r>
              <a:rPr lang="en-GB" altLang="lv-LV" sz="2400" dirty="0" err="1" smtClean="0"/>
              <a:t>Sta</a:t>
            </a:r>
            <a:r>
              <a:rPr lang="lv-LV" altLang="lv-LV" sz="2400" dirty="0" err="1" smtClean="0"/>
              <a:t>dija</a:t>
            </a:r>
            <a:r>
              <a:rPr lang="en-GB" altLang="lv-LV" sz="2400" dirty="0" smtClean="0"/>
              <a:t> 1c</a:t>
            </a:r>
            <a:endParaRPr lang="lv-LV" altLang="lv-LV" sz="2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dirty="0" smtClean="0"/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GB" altLang="lv-LV" sz="2400" dirty="0" smtClean="0"/>
              <a:t>5</a:t>
            </a:r>
            <a:r>
              <a:rPr lang="lv-LV" altLang="lv-LV" sz="2400" dirty="0" smtClean="0"/>
              <a:t>-gadu dzīvildze </a:t>
            </a:r>
            <a:r>
              <a:rPr lang="en-GB" altLang="lv-LV" sz="2400" dirty="0" smtClean="0"/>
              <a:t>97.3%</a:t>
            </a:r>
            <a:endParaRPr lang="lv-LV" altLang="lv-LV" sz="2400" dirty="0" smtClean="0"/>
          </a:p>
          <a:p>
            <a:pPr>
              <a:spcBef>
                <a:spcPct val="0"/>
              </a:spcBef>
              <a:buClrTx/>
              <a:buSzTx/>
              <a:buNone/>
            </a:pPr>
            <a:endParaRPr lang="lv-LV" altLang="lv-LV" sz="2400" dirty="0" smtClean="0"/>
          </a:p>
          <a:p>
            <a:pPr marL="285750" indent="-285750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lv-LV" altLang="lv-LV" sz="2400" dirty="0" smtClean="0"/>
              <a:t>Salīdzinot ar </a:t>
            </a:r>
            <a:r>
              <a:rPr lang="en-GB" altLang="lv-LV" sz="2400" dirty="0" smtClean="0"/>
              <a:t>101 </a:t>
            </a:r>
            <a:r>
              <a:rPr lang="lv-LV" altLang="lv-LV" sz="2400" dirty="0" smtClean="0"/>
              <a:t>pacienti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lv-LV" altLang="lv-LV" sz="2400" dirty="0" smtClean="0"/>
              <a:t>   pēc radikālas ķirurģijas –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lv-LV" altLang="lv-LV" sz="2400" dirty="0" smtClean="0"/>
              <a:t>   vienādi dzīvildzes rādītāji</a:t>
            </a:r>
            <a:endParaRPr lang="en-GB" altLang="lv-LV" sz="2400" dirty="0"/>
          </a:p>
        </p:txBody>
      </p:sp>
      <p:sp>
        <p:nvSpPr>
          <p:cNvPr id="3" name="Rectangle 2"/>
          <p:cNvSpPr/>
          <p:nvPr/>
        </p:nvSpPr>
        <p:spPr>
          <a:xfrm>
            <a:off x="5724525" y="62776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hlinkClick r:id="" action="ppaction://hlinkfile" tooltip="Gynecologic oncology."/>
              </a:rPr>
              <a:t> Gynecol Oncol.</a:t>
            </a:r>
            <a:r>
              <a:rPr lang="it-IT" dirty="0"/>
              <a:t> 2011 Aug;122(2):334-8. </a:t>
            </a:r>
            <a:r>
              <a:rPr lang="en-GB" dirty="0" err="1">
                <a:hlinkClick r:id="rId3" action="ppaction://hlinkfile"/>
              </a:rPr>
              <a:t>Kajiyama</a:t>
            </a:r>
            <a:r>
              <a:rPr lang="en-GB" dirty="0">
                <a:hlinkClick r:id="rId3" action="ppaction://hlinkfile"/>
              </a:rPr>
              <a:t> H</a:t>
            </a:r>
            <a:r>
              <a:rPr lang="en-GB" dirty="0"/>
              <a:t> et </a:t>
            </a:r>
            <a:r>
              <a:rPr lang="en-GB" dirty="0" err="1"/>
              <a:t>al,Japan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l="21310" t="21511" r="53768" b="36751"/>
          <a:stretch/>
        </p:blipFill>
        <p:spPr bwMode="auto">
          <a:xfrm>
            <a:off x="5848350" y="1181101"/>
            <a:ext cx="5848350" cy="5096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61148" t="21511" r="27132" b="36742"/>
          <a:stretch/>
        </p:blipFill>
        <p:spPr bwMode="auto">
          <a:xfrm>
            <a:off x="8524875" y="1181101"/>
            <a:ext cx="2924175" cy="5096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4770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9323" t="47838" r="44739" b="8990"/>
          <a:stretch/>
        </p:blipFill>
        <p:spPr bwMode="auto">
          <a:xfrm>
            <a:off x="1781176" y="1695450"/>
            <a:ext cx="8210549" cy="5162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1016" t="24400" r="43294" b="66289"/>
          <a:stretch/>
        </p:blipFill>
        <p:spPr bwMode="auto">
          <a:xfrm>
            <a:off x="1781176" y="423862"/>
            <a:ext cx="7929563" cy="919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4954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2698751" y="498475"/>
            <a:ext cx="3563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800" b="1" dirty="0" err="1" smtClean="0">
                <a:latin typeface="Times New Roman" panose="02020603050405020304" pitchFamily="18" charset="0"/>
              </a:rPr>
              <a:t>Germinogēnie</a:t>
            </a:r>
            <a:r>
              <a:rPr lang="lv-LV" altLang="lv-LV" sz="2800" b="1" dirty="0" smtClean="0">
                <a:latin typeface="Times New Roman" panose="02020603050405020304" pitchFamily="18" charset="0"/>
              </a:rPr>
              <a:t> audzēji</a:t>
            </a:r>
            <a:endParaRPr lang="en-GB" altLang="lv-LV" sz="2800" b="1" dirty="0">
              <a:latin typeface="Times New Roman" panose="02020603050405020304" pitchFamily="18" charset="0"/>
            </a:endParaRPr>
          </a:p>
        </p:txBody>
      </p:sp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235131" y="1995489"/>
            <a:ext cx="1168155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u="sng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Autori</a:t>
            </a:r>
            <a:r>
              <a:rPr lang="en-GB" altLang="lv-LV" sz="2400" u="sng" dirty="0">
                <a:solidFill>
                  <a:schemeClr val="folHlink"/>
                </a:solidFill>
                <a:latin typeface="Times New Roman" panose="02020603050405020304" pitchFamily="18" charset="0"/>
              </a:rPr>
              <a:t>	</a:t>
            </a:r>
            <a:r>
              <a:rPr lang="lv-LV" altLang="lv-LV" sz="2400" u="sng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            Gadījumu skaits   Ķīmijterapija  Grūtniecības</a:t>
            </a:r>
            <a:r>
              <a:rPr lang="en-GB" altLang="lv-LV" sz="2400" u="sng" dirty="0">
                <a:solidFill>
                  <a:schemeClr val="folHlink"/>
                </a:solidFill>
                <a:latin typeface="Times New Roman" panose="02020603050405020304" pitchFamily="18" charset="0"/>
              </a:rPr>
              <a:t>	</a:t>
            </a:r>
            <a:r>
              <a:rPr lang="lv-LV" altLang="lv-LV" sz="2400" u="sng" dirty="0" smtClean="0">
                <a:solidFill>
                  <a:schemeClr val="folHlink"/>
                </a:solidFill>
                <a:latin typeface="Times New Roman" panose="02020603050405020304" pitchFamily="18" charset="0"/>
              </a:rPr>
              <a:t>Dzīvildze</a:t>
            </a:r>
            <a:endParaRPr lang="en-GB" altLang="lv-LV" sz="2400" u="sng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>
                <a:latin typeface="Times New Roman" panose="02020603050405020304" pitchFamily="18" charset="0"/>
              </a:rPr>
              <a:t>Perrin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et.al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.,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1999</a:t>
            </a:r>
            <a:r>
              <a:rPr lang="en-GB" altLang="lv-LV" sz="2400" dirty="0">
                <a:latin typeface="Times New Roman" panose="02020603050405020304" pitchFamily="18" charset="0"/>
              </a:rPr>
              <a:t>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45</a:t>
            </a:r>
            <a:r>
              <a:rPr lang="en-GB" altLang="lv-LV" sz="2400" dirty="0">
                <a:latin typeface="Times New Roman" panose="02020603050405020304" pitchFamily="18" charset="0"/>
              </a:rPr>
              <a:t>		29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 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7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bērni	</a:t>
            </a:r>
            <a:r>
              <a:rPr lang="en-GB" altLang="lv-LV" sz="2400" dirty="0">
                <a:latin typeface="Times New Roman" panose="02020603050405020304" pitchFamily="18" charset="0"/>
              </a:rPr>
              <a:t>	2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nāves gadījumi</a:t>
            </a: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err="1" smtClean="0">
                <a:latin typeface="Times New Roman" panose="02020603050405020304" pitchFamily="18" charset="0"/>
              </a:rPr>
              <a:t>Sagae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.,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2003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26</a:t>
            </a:r>
            <a:r>
              <a:rPr lang="en-GB" altLang="lv-LV" sz="2400" dirty="0">
                <a:latin typeface="Times New Roman" panose="02020603050405020304" pitchFamily="18" charset="0"/>
              </a:rPr>
              <a:t>		23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 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4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grūtniecības       visas dzīvas</a:t>
            </a: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err="1" smtClean="0">
                <a:latin typeface="Times New Roman" panose="02020603050405020304" pitchFamily="18" charset="0"/>
              </a:rPr>
              <a:t>Zanetta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.,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2001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138</a:t>
            </a:r>
            <a:r>
              <a:rPr lang="en-GB" altLang="lv-LV" sz="2400" dirty="0">
                <a:latin typeface="Times New Roman" panose="02020603050405020304" pitchFamily="18" charset="0"/>
              </a:rPr>
              <a:t>		81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 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40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bērni	</a:t>
            </a:r>
            <a:r>
              <a:rPr lang="en-GB" altLang="lv-LV" sz="2400" dirty="0">
                <a:latin typeface="Times New Roman" panose="02020603050405020304" pitchFamily="18" charset="0"/>
              </a:rPr>
              <a:t>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5-gadu dzīvildze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95</a:t>
            </a:r>
            <a:r>
              <a:rPr lang="en-GB" altLang="lv-LV" sz="2400" dirty="0">
                <a:latin typeface="Times New Roman" panose="02020603050405020304" pitchFamily="18" charset="0"/>
              </a:rPr>
              <a:t>%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3790950" y="5216052"/>
            <a:ext cx="4081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dirty="0" smtClean="0">
                <a:latin typeface="Times New Roman" panose="02020603050405020304" pitchFamily="18" charset="0"/>
              </a:rPr>
              <a:t>Laba prognoze agrīnās stadijās</a:t>
            </a: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646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2960916" y="223701"/>
            <a:ext cx="55194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3600" dirty="0" smtClean="0">
                <a:latin typeface="Times New Roman" panose="02020603050405020304" pitchFamily="18" charset="0"/>
              </a:rPr>
              <a:t>Olnīcu </a:t>
            </a:r>
            <a:r>
              <a:rPr lang="lv-LV" altLang="lv-LV" sz="3600" dirty="0" err="1" smtClean="0">
                <a:latin typeface="Times New Roman" panose="02020603050405020304" pitchFamily="18" charset="0"/>
              </a:rPr>
              <a:t>robežvarianta</a:t>
            </a:r>
            <a:r>
              <a:rPr lang="lv-LV" altLang="lv-LV" sz="3600" dirty="0" smtClean="0">
                <a:latin typeface="Times New Roman" panose="02020603050405020304" pitchFamily="18" charset="0"/>
              </a:rPr>
              <a:t> audzēji</a:t>
            </a:r>
            <a:endParaRPr lang="en-GB" altLang="lv-LV" sz="3600" dirty="0">
              <a:latin typeface="Times New Roman" panose="02020603050405020304" pitchFamily="18" charset="0"/>
            </a:endParaRPr>
          </a:p>
        </p:txBody>
      </p:sp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216850" y="1090315"/>
            <a:ext cx="1183441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lv-LV" sz="2400" u="sng" dirty="0" smtClean="0">
                <a:latin typeface="Times New Roman" panose="02020603050405020304" pitchFamily="18" charset="0"/>
              </a:rPr>
              <a:t>Autori</a:t>
            </a:r>
            <a:r>
              <a:rPr lang="en-GB" altLang="lv-LV" sz="2400" u="sng" dirty="0">
                <a:latin typeface="Times New Roman" panose="02020603050405020304" pitchFamily="18" charset="0"/>
              </a:rPr>
              <a:t>		</a:t>
            </a:r>
            <a:r>
              <a:rPr lang="lv-LV" altLang="lv-LV" sz="2400" u="sng" dirty="0" smtClean="0">
                <a:latin typeface="Times New Roman" panose="02020603050405020304" pitchFamily="18" charset="0"/>
              </a:rPr>
              <a:t>Gadījumu skaits</a:t>
            </a:r>
            <a:r>
              <a:rPr lang="en-GB" altLang="lv-LV" sz="2400" u="sng" dirty="0">
                <a:latin typeface="Times New Roman" panose="02020603050405020304" pitchFamily="18" charset="0"/>
              </a:rPr>
              <a:t>		</a:t>
            </a:r>
            <a:r>
              <a:rPr lang="en-GB" altLang="lv-LV" sz="2400" u="sng" dirty="0" smtClean="0">
                <a:latin typeface="Times New Roman" panose="02020603050405020304" pitchFamily="18" charset="0"/>
              </a:rPr>
              <a:t>Rec</a:t>
            </a:r>
            <a:r>
              <a:rPr lang="lv-LV" altLang="lv-LV" sz="2400" u="sng" dirty="0" err="1" smtClean="0">
                <a:latin typeface="Times New Roman" panose="02020603050405020304" pitchFamily="18" charset="0"/>
              </a:rPr>
              <a:t>idīvi</a:t>
            </a:r>
            <a:r>
              <a:rPr lang="lv-LV" altLang="lv-LV" sz="2400" u="sng" dirty="0" smtClean="0">
                <a:latin typeface="Times New Roman" panose="02020603050405020304" pitchFamily="18" charset="0"/>
              </a:rPr>
              <a:t>                 Grūtniecības</a:t>
            </a:r>
            <a:endParaRPr lang="en-GB" altLang="lv-LV" sz="2400" u="sng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err="1" smtClean="0">
                <a:latin typeface="Times New Roman" panose="02020603050405020304" pitchFamily="18" charset="0"/>
              </a:rPr>
              <a:t>Gotlieb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, </a:t>
            </a:r>
            <a:r>
              <a:rPr lang="en-GB" altLang="lv-LV" sz="2400" dirty="0">
                <a:latin typeface="Times New Roman" panose="02020603050405020304" pitchFamily="18" charset="0"/>
              </a:rPr>
              <a:t>2003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39</a:t>
            </a:r>
            <a:r>
              <a:rPr lang="en-GB" altLang="lv-LV" sz="2400" dirty="0">
                <a:latin typeface="Times New Roman" panose="02020603050405020304" pitchFamily="18" charset="0"/>
              </a:rPr>
              <a:t>		8%			22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grūtniecības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15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sievietēm</a:t>
            </a: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err="1" smtClean="0">
                <a:latin typeface="Times New Roman" panose="02020603050405020304" pitchFamily="18" charset="0"/>
              </a:rPr>
              <a:t>Zanetta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,2001</a:t>
            </a:r>
            <a:r>
              <a:rPr lang="en-GB" altLang="lv-LV" sz="2400" dirty="0">
                <a:latin typeface="Times New Roman" panose="02020603050405020304" pitchFamily="18" charset="0"/>
              </a:rPr>
              <a:t>	189		18%			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41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grūtniecība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21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sievietei</a:t>
            </a:r>
            <a:endParaRPr lang="en-GB" altLang="lv-LV" sz="24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smtClean="0">
                <a:latin typeface="Times New Roman" panose="02020603050405020304" pitchFamily="18" charset="0"/>
              </a:rPr>
              <a:t>Demeter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, </a:t>
            </a:r>
            <a:r>
              <a:rPr lang="en-GB" altLang="lv-LV" sz="2400" dirty="0">
                <a:latin typeface="Times New Roman" panose="02020603050405020304" pitchFamily="18" charset="0"/>
              </a:rPr>
              <a:t>2002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12</a:t>
            </a:r>
            <a:r>
              <a:rPr lang="en-GB" altLang="lv-LV" sz="2400" dirty="0">
                <a:latin typeface="Times New Roman" panose="02020603050405020304" pitchFamily="18" charset="0"/>
              </a:rPr>
              <a:t>	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nav zināms</a:t>
            </a:r>
            <a:r>
              <a:rPr lang="en-GB" altLang="lv-LV" sz="2400" dirty="0">
                <a:latin typeface="Times New Roman" panose="02020603050405020304" pitchFamily="18" charset="0"/>
              </a:rPr>
              <a:t>		50%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err="1" smtClean="0">
                <a:latin typeface="Times New Roman" panose="02020603050405020304" pitchFamily="18" charset="0"/>
              </a:rPr>
              <a:t>Donnez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,2003</a:t>
            </a:r>
            <a:r>
              <a:rPr lang="en-GB" altLang="lv-LV" sz="2400" dirty="0">
                <a:latin typeface="Times New Roman" panose="02020603050405020304" pitchFamily="18" charset="0"/>
              </a:rPr>
              <a:t>	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16</a:t>
            </a:r>
            <a:r>
              <a:rPr lang="en-GB" altLang="lv-LV" sz="2400" dirty="0">
                <a:latin typeface="Times New Roman" panose="02020603050405020304" pitchFamily="18" charset="0"/>
              </a:rPr>
              <a:t>		18.7%			64%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 err="1" smtClean="0">
                <a:latin typeface="Times New Roman" panose="02020603050405020304" pitchFamily="18" charset="0"/>
              </a:rPr>
              <a:t>Boran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.,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200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      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62</a:t>
            </a:r>
            <a:r>
              <a:rPr lang="en-GB" altLang="lv-LV" sz="2400" dirty="0">
                <a:latin typeface="Times New Roman" panose="02020603050405020304" pitchFamily="18" charset="0"/>
              </a:rPr>
              <a:t>		6.5%		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13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grūtniecības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10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sievietēm</a:t>
            </a: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lv-LV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lv-LV" sz="2400" dirty="0">
                <a:latin typeface="Times New Roman" panose="02020603050405020304" pitchFamily="18" charset="0"/>
              </a:rPr>
              <a:t>Rao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et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</a:t>
            </a:r>
            <a:r>
              <a:rPr lang="lv-LV" altLang="lv-LV" sz="2400" dirty="0" err="1" smtClean="0">
                <a:latin typeface="Times New Roman" panose="02020603050405020304" pitchFamily="18" charset="0"/>
              </a:rPr>
              <a:t>al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.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, 2005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             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38</a:t>
            </a:r>
            <a:r>
              <a:rPr lang="en-GB" altLang="lv-LV" sz="2400" dirty="0">
                <a:latin typeface="Times New Roman" panose="02020603050405020304" pitchFamily="18" charset="0"/>
              </a:rPr>
              <a:t>		16%		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6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grūtniecības</a:t>
            </a:r>
            <a:r>
              <a:rPr lang="en-GB" altLang="lv-LV" sz="2400" dirty="0" smtClean="0">
                <a:latin typeface="Times New Roman" panose="02020603050405020304" pitchFamily="18" charset="0"/>
              </a:rPr>
              <a:t> </a:t>
            </a:r>
            <a:r>
              <a:rPr lang="en-GB" altLang="lv-LV" sz="2400" dirty="0">
                <a:latin typeface="Times New Roman" panose="02020603050405020304" pitchFamily="18" charset="0"/>
              </a:rPr>
              <a:t>5 </a:t>
            </a:r>
            <a:r>
              <a:rPr lang="lv-LV" altLang="lv-LV" sz="2400" dirty="0" smtClean="0">
                <a:latin typeface="Times New Roman" panose="02020603050405020304" pitchFamily="18" charset="0"/>
              </a:rPr>
              <a:t>sievietēm</a:t>
            </a:r>
            <a:endParaRPr lang="en-GB" altLang="lv-LV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52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2" y="1504950"/>
            <a:ext cx="8946541" cy="522242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lv-LV" sz="2400" dirty="0" smtClean="0"/>
              <a:t>Veicot </a:t>
            </a:r>
            <a:r>
              <a:rPr lang="lv-LV" sz="2400" dirty="0" err="1" smtClean="0"/>
              <a:t>cistektomiju</a:t>
            </a:r>
            <a:r>
              <a:rPr lang="lv-LV" sz="2400" dirty="0" smtClean="0"/>
              <a:t>:</a:t>
            </a:r>
            <a:endParaRPr lang="en-GB" sz="2400" dirty="0" smtClean="0"/>
          </a:p>
          <a:p>
            <a:pPr eaLnBrk="1" hangingPunct="1">
              <a:defRPr/>
            </a:pPr>
            <a:endParaRPr lang="en-GB" sz="2400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lv-LV" sz="2400" dirty="0" smtClean="0"/>
              <a:t>Ja </a:t>
            </a:r>
            <a:r>
              <a:rPr lang="lv-LV" sz="2400" dirty="0" err="1" smtClean="0"/>
              <a:t>maligns</a:t>
            </a:r>
            <a:r>
              <a:rPr lang="lv-LV" sz="2400" dirty="0" smtClean="0"/>
              <a:t> – turpina ar </a:t>
            </a:r>
            <a:r>
              <a:rPr lang="lv-LV" sz="2400" dirty="0" err="1" smtClean="0"/>
              <a:t>adneksektomiju</a:t>
            </a:r>
            <a:r>
              <a:rPr lang="lv-LV" sz="2400" dirty="0" smtClean="0"/>
              <a:t> un stadijas precizēšanu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lv-LV" sz="2400" dirty="0" smtClean="0"/>
              <a:t>Ja </a:t>
            </a:r>
            <a:r>
              <a:rPr lang="lv-LV" sz="2400" dirty="0" err="1" smtClean="0"/>
              <a:t>robežvariants</a:t>
            </a:r>
            <a:r>
              <a:rPr lang="lv-LV" sz="2400" dirty="0" smtClean="0"/>
              <a:t> – </a:t>
            </a:r>
            <a:r>
              <a:rPr lang="lv-LV" sz="2400" dirty="0" err="1" smtClean="0"/>
              <a:t>adneksektomija</a:t>
            </a:r>
            <a:r>
              <a:rPr lang="lv-LV" sz="2400" dirty="0" smtClean="0"/>
              <a:t> samazina recidīva iespēju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lv-LV" sz="2400" dirty="0" smtClean="0"/>
              <a:t>Pēc konservatīvas operācijas jākontrolē pretēj</a:t>
            </a:r>
            <a:r>
              <a:rPr lang="lv-LV" sz="2400" dirty="0"/>
              <a:t>ā</a:t>
            </a:r>
            <a:r>
              <a:rPr lang="lv-LV" sz="2400" dirty="0" smtClean="0"/>
              <a:t> olnīca, izmantojot USS un </a:t>
            </a:r>
            <a:r>
              <a:rPr lang="lv-LV" sz="2400" dirty="0" err="1" smtClean="0"/>
              <a:t>onkomarķierus</a:t>
            </a:r>
            <a:endParaRPr lang="lv-LV" sz="2400" dirty="0" smtClean="0"/>
          </a:p>
          <a:p>
            <a:pPr eaLnBrk="1" hangingPunct="1">
              <a:lnSpc>
                <a:spcPct val="150000"/>
              </a:lnSpc>
              <a:defRPr/>
            </a:pPr>
            <a:endParaRPr lang="en-GB" dirty="0" smtClean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874220" y="191461"/>
            <a:ext cx="9404723" cy="1052232"/>
          </a:xfrm>
        </p:spPr>
        <p:txBody>
          <a:bodyPr anchor="b" anchorCtr="0"/>
          <a:lstStyle/>
          <a:p>
            <a:pPr algn="ctr" eaLnBrk="1" hangingPunct="1">
              <a:defRPr/>
            </a:pPr>
            <a:r>
              <a:rPr lang="lv-LV" dirty="0" smtClean="0"/>
              <a:t>Olnīcu audzējs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26166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050" y="2052918"/>
            <a:ext cx="11791950" cy="419548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2400" dirty="0"/>
              <a:t> 	      </a:t>
            </a:r>
            <a:r>
              <a:rPr lang="lv-LV" sz="2400" dirty="0" smtClean="0"/>
              <a:t>            Saaudzējoša ķirurģija   Radikāla ķirurģija</a:t>
            </a:r>
            <a:r>
              <a:rPr lang="en-GB" sz="2400" dirty="0" smtClean="0"/>
              <a:t>     </a:t>
            </a:r>
            <a:r>
              <a:rPr lang="lv-LV" sz="2400" dirty="0" smtClean="0"/>
              <a:t>      </a:t>
            </a:r>
            <a:r>
              <a:rPr lang="en-GB" sz="2400" dirty="0" smtClean="0"/>
              <a:t> Rec</a:t>
            </a:r>
            <a:r>
              <a:rPr lang="lv-LV" sz="2400" dirty="0" err="1" smtClean="0"/>
              <a:t>idīvi</a:t>
            </a:r>
            <a:endParaRPr lang="en-GB" sz="2400" dirty="0"/>
          </a:p>
          <a:p>
            <a:pPr eaLnBrk="1" hangingPunct="1"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 dirty="0" err="1"/>
              <a:t>Boran</a:t>
            </a:r>
            <a:r>
              <a:rPr lang="en-GB" sz="2400" dirty="0"/>
              <a:t> </a:t>
            </a:r>
            <a:r>
              <a:rPr lang="lv-LV" sz="2400" dirty="0" err="1" smtClean="0"/>
              <a:t>et</a:t>
            </a:r>
            <a:r>
              <a:rPr lang="lv-LV" sz="2400" dirty="0" smtClean="0"/>
              <a:t> </a:t>
            </a:r>
            <a:r>
              <a:rPr lang="lv-LV" sz="2400" dirty="0" err="1" smtClean="0"/>
              <a:t>al</a:t>
            </a:r>
            <a:r>
              <a:rPr lang="lv-LV" sz="2400" dirty="0" smtClean="0"/>
              <a:t>.,</a:t>
            </a:r>
            <a:r>
              <a:rPr lang="en-GB" sz="2400" dirty="0" smtClean="0"/>
              <a:t>2005</a:t>
            </a:r>
            <a:r>
              <a:rPr lang="en-GB" sz="2400" dirty="0"/>
              <a:t>		</a:t>
            </a:r>
            <a:r>
              <a:rPr lang="lv-LV" sz="2400" dirty="0" smtClean="0"/>
              <a:t>       </a:t>
            </a:r>
            <a:r>
              <a:rPr lang="en-GB" sz="2400" dirty="0" smtClean="0"/>
              <a:t>62</a:t>
            </a:r>
            <a:r>
              <a:rPr lang="en-GB" sz="2400" dirty="0"/>
              <a:t>		</a:t>
            </a:r>
            <a:r>
              <a:rPr lang="lv-LV" sz="2400" dirty="0" smtClean="0"/>
              <a:t>          </a:t>
            </a:r>
            <a:r>
              <a:rPr lang="en-GB" sz="2400" dirty="0" smtClean="0"/>
              <a:t>80</a:t>
            </a:r>
            <a:r>
              <a:rPr lang="en-GB" sz="2400" dirty="0"/>
              <a:t>	</a:t>
            </a:r>
            <a:r>
              <a:rPr lang="lv-LV" sz="2400" dirty="0" smtClean="0"/>
              <a:t>                     </a:t>
            </a:r>
            <a:r>
              <a:rPr lang="en-GB" sz="2400" dirty="0" smtClean="0"/>
              <a:t>6.5</a:t>
            </a:r>
            <a:r>
              <a:rPr lang="en-GB" sz="2400" dirty="0"/>
              <a:t>%  </a:t>
            </a:r>
            <a:r>
              <a:rPr lang="lv-LV" sz="2400" dirty="0" smtClean="0"/>
              <a:t>pret</a:t>
            </a:r>
            <a:r>
              <a:rPr lang="en-GB" sz="2400" dirty="0" smtClean="0"/>
              <a:t> </a:t>
            </a:r>
            <a:r>
              <a:rPr lang="en-GB" sz="2400" dirty="0"/>
              <a:t>0.0%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 dirty="0" err="1"/>
              <a:t>Zanetta</a:t>
            </a:r>
            <a:r>
              <a:rPr lang="en-GB" sz="2400" dirty="0"/>
              <a:t> </a:t>
            </a:r>
            <a:r>
              <a:rPr lang="lv-LV" sz="2400" dirty="0" err="1" smtClean="0"/>
              <a:t>et</a:t>
            </a:r>
            <a:r>
              <a:rPr lang="lv-LV" sz="2400" dirty="0" smtClean="0"/>
              <a:t> </a:t>
            </a:r>
            <a:r>
              <a:rPr lang="lv-LV" sz="2400" dirty="0" err="1" smtClean="0"/>
              <a:t>al</a:t>
            </a:r>
            <a:r>
              <a:rPr lang="lv-LV" sz="2400" dirty="0" smtClean="0"/>
              <a:t>., </a:t>
            </a:r>
            <a:r>
              <a:rPr lang="en-GB" sz="2400" dirty="0" smtClean="0"/>
              <a:t>2001</a:t>
            </a:r>
            <a:r>
              <a:rPr lang="en-GB" sz="2400" dirty="0"/>
              <a:t>	</a:t>
            </a:r>
            <a:r>
              <a:rPr lang="lv-LV" sz="2400" dirty="0" smtClean="0"/>
              <a:t>      </a:t>
            </a:r>
            <a:r>
              <a:rPr lang="en-GB" sz="2400" dirty="0" smtClean="0"/>
              <a:t>189</a:t>
            </a:r>
            <a:r>
              <a:rPr lang="en-GB" sz="2400" dirty="0"/>
              <a:t>		</a:t>
            </a:r>
            <a:r>
              <a:rPr lang="lv-LV" sz="2400" dirty="0" smtClean="0"/>
              <a:t>          </a:t>
            </a:r>
            <a:r>
              <a:rPr lang="en-GB" sz="2400" dirty="0" smtClean="0"/>
              <a:t>150</a:t>
            </a:r>
            <a:r>
              <a:rPr lang="en-GB" sz="2400" dirty="0"/>
              <a:t>	</a:t>
            </a:r>
            <a:r>
              <a:rPr lang="lv-LV" sz="2400" dirty="0" smtClean="0"/>
              <a:t>                     </a:t>
            </a:r>
            <a:r>
              <a:rPr lang="en-GB" sz="2400" dirty="0" smtClean="0"/>
              <a:t>18.5 </a:t>
            </a:r>
            <a:r>
              <a:rPr lang="en-GB" sz="2400" dirty="0"/>
              <a:t>% </a:t>
            </a:r>
            <a:r>
              <a:rPr lang="lv-LV" sz="2400" dirty="0" smtClean="0"/>
              <a:t>pret</a:t>
            </a:r>
            <a:r>
              <a:rPr lang="en-GB" sz="2400" dirty="0" smtClean="0"/>
              <a:t> </a:t>
            </a:r>
            <a:r>
              <a:rPr lang="en-GB" sz="2400" dirty="0"/>
              <a:t>4.6%</a:t>
            </a:r>
          </a:p>
          <a:p>
            <a:pPr eaLnBrk="1" hangingPunct="1">
              <a:buFontTx/>
              <a:buChar char="•"/>
              <a:defRPr/>
            </a:pPr>
            <a:endParaRPr lang="en-GB" sz="2400" i="1" dirty="0"/>
          </a:p>
          <a:p>
            <a:pPr eaLnBrk="1" hangingPunct="1">
              <a:buFontTx/>
              <a:buNone/>
              <a:defRPr/>
            </a:pPr>
            <a:endParaRPr lang="en-GB" sz="2400" i="1" dirty="0"/>
          </a:p>
          <a:p>
            <a:pPr eaLnBrk="1" hangingPunct="1">
              <a:buFontTx/>
              <a:buNone/>
              <a:defRPr/>
            </a:pPr>
            <a:endParaRPr lang="en-GB" sz="2400" i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i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GB" sz="2400" dirty="0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1547448" y="-187362"/>
            <a:ext cx="9404723" cy="1400530"/>
          </a:xfrm>
        </p:spPr>
        <p:txBody>
          <a:bodyPr anchor="b" anchorCtr="0"/>
          <a:lstStyle/>
          <a:p>
            <a:pPr eaLnBrk="1" hangingPunct="1">
              <a:defRPr/>
            </a:pPr>
            <a:r>
              <a:rPr lang="lv-LV" dirty="0" smtClean="0"/>
              <a:t>Olnīcu </a:t>
            </a:r>
            <a:r>
              <a:rPr lang="lv-LV" dirty="0" err="1" smtClean="0"/>
              <a:t>robežvarianta</a:t>
            </a:r>
            <a:r>
              <a:rPr lang="lv-LV" dirty="0" smtClean="0"/>
              <a:t> audzēji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12518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4" y="2590801"/>
            <a:ext cx="11362448" cy="2600324"/>
          </a:xfrm>
        </p:spPr>
      </p:pic>
    </p:spTree>
    <p:extLst>
      <p:ext uri="{BB962C8B-B14F-4D97-AF65-F5344CB8AC3E}">
        <p14:creationId xmlns:p14="http://schemas.microsoft.com/office/powerpoint/2010/main" val="40506814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6" y="2052918"/>
            <a:ext cx="11296650" cy="4195481"/>
          </a:xfrm>
        </p:spPr>
        <p:txBody>
          <a:bodyPr/>
          <a:lstStyle/>
          <a:p>
            <a:pPr eaLnBrk="1" hangingPunct="1">
              <a:defRPr/>
            </a:pPr>
            <a:r>
              <a:rPr lang="lv-LV" sz="2800" dirty="0" smtClean="0"/>
              <a:t>Saaudzējošās operācijas ir drošas </a:t>
            </a:r>
            <a:endParaRPr lang="en-GB" sz="2800" dirty="0"/>
          </a:p>
          <a:p>
            <a:pPr eaLnBrk="1" hangingPunct="1">
              <a:defRPr/>
            </a:pPr>
            <a:r>
              <a:rPr lang="lv-LV" sz="2800" dirty="0" smtClean="0"/>
              <a:t>Invazīvu audzēju gadījumā ir jāveic pilna </a:t>
            </a:r>
            <a:r>
              <a:rPr lang="lv-LV" sz="2800" dirty="0" err="1" smtClean="0"/>
              <a:t>stadēšanas</a:t>
            </a:r>
            <a:r>
              <a:rPr lang="lv-LV" sz="2800" dirty="0" smtClean="0"/>
              <a:t> procedūra</a:t>
            </a:r>
            <a:endParaRPr lang="en-GB" sz="2800" dirty="0"/>
          </a:p>
          <a:p>
            <a:pPr eaLnBrk="1" hangingPunct="1">
              <a:defRPr/>
            </a:pPr>
            <a:r>
              <a:rPr lang="lv-LV" sz="2800" dirty="0" smtClean="0"/>
              <a:t>Pēc ģimenes izveidošanas rekomendējama pilna apjoma operācija</a:t>
            </a:r>
            <a:endParaRPr lang="en-GB" sz="2800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b" anchorCtr="0"/>
          <a:lstStyle/>
          <a:p>
            <a:pPr eaLnBrk="1" hangingPunct="1">
              <a:defRPr/>
            </a:pPr>
            <a:r>
              <a:rPr lang="lv-LV" dirty="0" smtClean="0"/>
              <a:t>Olnīcu audzēji - secinājumi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67513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2100" y="2682112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 err="1" smtClean="0"/>
              <a:t>Fertilitātes</a:t>
            </a:r>
            <a:r>
              <a:rPr lang="lv-LV" dirty="0" smtClean="0"/>
              <a:t> saglabāšana vīriešiem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30853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Fertilitātes saglabāšana vīriešiem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2020390"/>
            <a:ext cx="8946541" cy="4837610"/>
          </a:xfrm>
        </p:spPr>
        <p:txBody>
          <a:bodyPr>
            <a:normAutofit/>
          </a:bodyPr>
          <a:lstStyle/>
          <a:p>
            <a:r>
              <a:rPr lang="lv-LV" sz="2400" dirty="0" smtClean="0"/>
              <a:t>Spermas </a:t>
            </a:r>
            <a:r>
              <a:rPr lang="lv-LV" sz="2400" dirty="0" err="1" smtClean="0"/>
              <a:t>krioprezervācija</a:t>
            </a:r>
            <a:r>
              <a:rPr lang="lv-LV" sz="2400" dirty="0" smtClean="0"/>
              <a:t> pēc masturbācijas</a:t>
            </a:r>
          </a:p>
          <a:p>
            <a:r>
              <a:rPr lang="lv-LV" sz="2400" dirty="0" smtClean="0"/>
              <a:t>Spermas </a:t>
            </a:r>
            <a:r>
              <a:rPr lang="lv-LV" sz="2400" dirty="0" err="1" smtClean="0"/>
              <a:t>krioprezervācija</a:t>
            </a:r>
            <a:r>
              <a:rPr lang="lv-LV" sz="2400" dirty="0" smtClean="0"/>
              <a:t> izmantojot citas iegūšanas metodes</a:t>
            </a:r>
          </a:p>
          <a:p>
            <a:r>
              <a:rPr lang="lv-LV" sz="2400" dirty="0" err="1" smtClean="0"/>
              <a:t>Seklinieku</a:t>
            </a:r>
            <a:r>
              <a:rPr lang="lv-LV" sz="2400" dirty="0" smtClean="0"/>
              <a:t> piesegšana staru terapijas laikā</a:t>
            </a:r>
          </a:p>
          <a:p>
            <a:r>
              <a:rPr lang="lv-LV" sz="2400" dirty="0" smtClean="0"/>
              <a:t>Sēklinieku audu transplantācija</a:t>
            </a:r>
          </a:p>
          <a:p>
            <a:r>
              <a:rPr lang="lv-LV" sz="2400" dirty="0" smtClean="0"/>
              <a:t>Funkciju nomākšana izmantojot </a:t>
            </a:r>
            <a:r>
              <a:rPr lang="lv-LV" sz="2400" dirty="0" err="1" smtClean="0"/>
              <a:t>GnRH</a:t>
            </a:r>
            <a:r>
              <a:rPr lang="lv-LV" sz="2400" dirty="0" smtClean="0"/>
              <a:t> agonistus vai </a:t>
            </a:r>
            <a:r>
              <a:rPr lang="lv-LV" sz="2400" dirty="0" smtClean="0"/>
              <a:t>antagonistus ir </a:t>
            </a:r>
            <a:r>
              <a:rPr lang="lv-LV" sz="2400" b="1" u="sng" dirty="0" smtClean="0"/>
              <a:t>neefektīva</a:t>
            </a:r>
            <a:endParaRPr lang="lv-LV" sz="2400" b="1" u="sng" dirty="0"/>
          </a:p>
        </p:txBody>
      </p:sp>
    </p:spTree>
    <p:extLst>
      <p:ext uri="{BB962C8B-B14F-4D97-AF65-F5344CB8AC3E}">
        <p14:creationId xmlns:p14="http://schemas.microsoft.com/office/powerpoint/2010/main" val="3034704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2331" y="2960786"/>
            <a:ext cx="10802983" cy="937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lv-LV" sz="4400" dirty="0" smtClean="0">
                <a:ea typeface="ＭＳ Ｐゴシック" pitchFamily="34" charset="-128"/>
              </a:rPr>
              <a:t>Augļa patoloģiju risks pēc ķīmijterapijas</a:t>
            </a:r>
            <a:endParaRPr lang="en-US" sz="4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0479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30" y="570283"/>
            <a:ext cx="9404723" cy="937932"/>
          </a:xfrm>
        </p:spPr>
        <p:txBody>
          <a:bodyPr/>
          <a:lstStyle/>
          <a:p>
            <a:pPr algn="ctr">
              <a:defRPr/>
            </a:pPr>
            <a:r>
              <a:rPr lang="lv-LV" sz="3600" dirty="0" smtClean="0">
                <a:ea typeface="ＭＳ Ｐゴシック" pitchFamily="34" charset="-128"/>
              </a:rPr>
              <a:t>Augļa patoloģiju risks pēc ķīmijterapijas</a:t>
            </a:r>
            <a:endParaRPr lang="en-US" sz="3600" dirty="0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lv-LV" sz="2400" dirty="0" smtClean="0"/>
              <a:t>Pētījumos ar dzīvniekiem </a:t>
            </a:r>
            <a:r>
              <a:rPr lang="lv-LV" sz="2400" u="sng" dirty="0" smtClean="0"/>
              <a:t>augsts</a:t>
            </a:r>
            <a:r>
              <a:rPr lang="lv-LV" sz="2400" dirty="0" smtClean="0"/>
              <a:t> neiznēsāšanas un </a:t>
            </a:r>
            <a:r>
              <a:rPr lang="lv-LV" sz="2400" dirty="0" err="1" smtClean="0"/>
              <a:t>malformāciju</a:t>
            </a:r>
            <a:r>
              <a:rPr lang="lv-LV" sz="2400" dirty="0" smtClean="0"/>
              <a:t> risks</a:t>
            </a:r>
            <a:endParaRPr lang="en-US" sz="2400" dirty="0" smtClean="0"/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lv-LV" sz="2400" dirty="0" smtClean="0"/>
              <a:t>Cilvēku pētījumos novērots </a:t>
            </a:r>
            <a:r>
              <a:rPr lang="lv-LV" sz="2400" u="sng" dirty="0" smtClean="0"/>
              <a:t>zems</a:t>
            </a:r>
            <a:r>
              <a:rPr lang="lv-LV" sz="2400" dirty="0" smtClean="0"/>
              <a:t> neiznēsāšanas un </a:t>
            </a:r>
            <a:r>
              <a:rPr lang="lv-LV" sz="2400" dirty="0" err="1" smtClean="0"/>
              <a:t>malformāciju</a:t>
            </a:r>
            <a:r>
              <a:rPr lang="lv-LV" sz="2400" dirty="0" smtClean="0"/>
              <a:t> risks, ja grūtniecība iestājas 1 gadu pēc terapijas pabeigšanas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lv-LV" sz="2400" dirty="0" err="1" smtClean="0"/>
              <a:t>Ķīmijpreparātiem</a:t>
            </a:r>
            <a:r>
              <a:rPr lang="lv-LV" sz="2400" dirty="0" smtClean="0"/>
              <a:t> ir kancerogēna ietekme uz augošajiem </a:t>
            </a:r>
            <a:r>
              <a:rPr lang="lv-LV" sz="2400" dirty="0" err="1" smtClean="0"/>
              <a:t>folikuļiem</a:t>
            </a:r>
            <a:endParaRPr lang="lv-LV" sz="2400" dirty="0"/>
          </a:p>
          <a:p>
            <a:pPr marL="0" indent="0"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73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94915" y="1369267"/>
            <a:ext cx="8172450" cy="4941887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lv-LV" sz="4400" dirty="0" smtClean="0">
                <a:ea typeface="ＭＳ Ｐゴシック" pitchFamily="34" charset="-128"/>
                <a:cs typeface="Arial" pitchFamily="34" charset="0"/>
              </a:rPr>
              <a:t>Fertilitātes saglabāšana</a:t>
            </a:r>
            <a:r>
              <a:rPr lang="en-US" sz="4400" dirty="0">
                <a:ea typeface="ＭＳ Ｐゴシック" pitchFamily="34" charset="-128"/>
                <a:cs typeface="Arial" pitchFamily="34" charset="0"/>
              </a:rPr>
              <a:t/>
            </a:r>
            <a:br>
              <a:rPr lang="en-US" sz="4400" dirty="0">
                <a:ea typeface="ＭＳ Ｐゴシック" pitchFamily="34" charset="-128"/>
                <a:cs typeface="Arial" pitchFamily="34" charset="0"/>
              </a:rPr>
            </a:br>
            <a:r>
              <a:rPr lang="en-US" sz="4400" dirty="0">
                <a:ea typeface="ＭＳ Ｐゴシック" pitchFamily="34" charset="-128"/>
                <a:cs typeface="Arial" pitchFamily="34" charset="0"/>
              </a:rPr>
              <a:t/>
            </a:r>
            <a:br>
              <a:rPr lang="en-US" sz="4400" dirty="0">
                <a:ea typeface="ＭＳ Ｐゴシック" pitchFamily="34" charset="-128"/>
                <a:cs typeface="Arial" pitchFamily="34" charset="0"/>
              </a:rPr>
            </a:br>
            <a:endParaRPr lang="en-US" sz="4400" dirty="0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979381"/>
            <a:ext cx="8946541" cy="4195481"/>
          </a:xfrm>
        </p:spPr>
        <p:txBody>
          <a:bodyPr>
            <a:normAutofit/>
          </a:bodyPr>
          <a:lstStyle/>
          <a:p>
            <a:pPr marL="533400" indent="-533400">
              <a:buNone/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Izvēle ir jāizdara vadoties pēc sekojošiem faktoriem</a:t>
            </a:r>
            <a:r>
              <a:rPr lang="en-CA" sz="2400" dirty="0" smtClean="0">
                <a:ea typeface="ＭＳ Ｐゴシック" pitchFamily="34" charset="-128"/>
                <a:cs typeface="Arial" pitchFamily="34" charset="0"/>
              </a:rPr>
              <a:t>:</a:t>
            </a:r>
          </a:p>
          <a:p>
            <a:pPr marL="533400" indent="-533400"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Pacienta vecums</a:t>
            </a:r>
            <a:endParaRPr lang="en-CA" sz="2400" dirty="0" smtClean="0">
              <a:ea typeface="ＭＳ Ｐゴシック" pitchFamily="34" charset="-128"/>
              <a:cs typeface="Arial" pitchFamily="34" charset="0"/>
            </a:endParaRPr>
          </a:p>
          <a:p>
            <a:pPr marL="533400" indent="-533400">
              <a:defRPr/>
            </a:pPr>
            <a:r>
              <a:rPr lang="lv-LV" sz="2400" dirty="0">
                <a:ea typeface="ＭＳ Ｐゴシック" pitchFamily="34" charset="-128"/>
                <a:cs typeface="Arial" pitchFamily="34" charset="0"/>
              </a:rPr>
              <a:t>S</a:t>
            </a: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aslimšanas</a:t>
            </a:r>
            <a:endParaRPr lang="en-CA" sz="2400" dirty="0" smtClean="0">
              <a:ea typeface="ＭＳ Ｐゴシック" pitchFamily="34" charset="-128"/>
              <a:cs typeface="Arial" pitchFamily="34" charset="0"/>
            </a:endParaRPr>
          </a:p>
          <a:p>
            <a:pPr marL="533400" indent="-533400"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Slimības izplatības</a:t>
            </a:r>
            <a:endParaRPr lang="en-CA" sz="2400" dirty="0" smtClean="0">
              <a:ea typeface="ＭＳ Ｐゴシック" pitchFamily="34" charset="-128"/>
              <a:cs typeface="Arial" pitchFamily="34" charset="0"/>
            </a:endParaRPr>
          </a:p>
          <a:p>
            <a:pPr marL="533400" indent="-533400"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Plānotās terapijas</a:t>
            </a:r>
            <a:endParaRPr lang="en-CA" sz="2400" dirty="0" smtClean="0">
              <a:ea typeface="ＭＳ Ｐゴシック" pitchFamily="34" charset="-128"/>
              <a:cs typeface="Arial" pitchFamily="34" charset="0"/>
            </a:endParaRPr>
          </a:p>
          <a:p>
            <a:pPr marL="533400" indent="-533400"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Laika </a:t>
            </a:r>
          </a:p>
          <a:p>
            <a:pPr marL="533400" indent="-533400"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Vai pacientei ir partneris</a:t>
            </a:r>
            <a:endParaRPr lang="en-CA" sz="2400" dirty="0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8112125" y="6072188"/>
            <a:ext cx="2142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Aft>
                <a:spcPct val="0"/>
              </a:spcAft>
              <a:buClrTx/>
              <a:buFontTx/>
              <a:buNone/>
            </a:pPr>
            <a:r>
              <a:rPr lang="en-CA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CA" altLang="lv-LV" sz="1800" dirty="0" err="1">
                <a:solidFill>
                  <a:schemeClr val="tx1"/>
                </a:solidFill>
                <a:cs typeface="Arial" panose="020B0604020202020204" pitchFamily="34" charset="0"/>
              </a:rPr>
              <a:t>Holzer</a:t>
            </a:r>
            <a:r>
              <a:rPr lang="en-CA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CA" altLang="lv-LV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Tan</a:t>
            </a:r>
            <a:r>
              <a:rPr lang="lv-LV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  <a:r>
              <a:rPr lang="en-CA" altLang="lv-LV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CA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2005)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811" y="424143"/>
            <a:ext cx="10221914" cy="652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lv-LV" sz="3200" dirty="0" smtClean="0">
                <a:ea typeface="ＭＳ Ｐゴシック" pitchFamily="34" charset="-128"/>
                <a:cs typeface="Arial" pitchFamily="34" charset="0"/>
              </a:rPr>
              <a:t>Reproduktīvās funkcijas saglabāšanas iespējas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892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lv-LV" sz="2400" dirty="0" smtClean="0">
                <a:effectLst/>
                <a:ea typeface="+mn-ea"/>
                <a:cs typeface="+mn-cs"/>
              </a:rPr>
              <a:t>Olnīcu aizsargāšana</a:t>
            </a:r>
            <a:r>
              <a:rPr lang="en-US" sz="2400" dirty="0" smtClean="0">
                <a:effectLst/>
                <a:ea typeface="+mn-ea"/>
                <a:cs typeface="+mn-cs"/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lv-LV" sz="2400" dirty="0" smtClean="0">
                <a:effectLst/>
                <a:ea typeface="+mn-ea"/>
                <a:cs typeface="+mn-cs"/>
              </a:rPr>
              <a:t>Olnīcu piesegšana</a:t>
            </a:r>
            <a:endParaRPr lang="en-US" sz="2400" dirty="0" smtClean="0">
              <a:effectLst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lv-LV" sz="2400" dirty="0" smtClean="0">
                <a:effectLst/>
                <a:ea typeface="+mn-ea"/>
                <a:cs typeface="+mn-cs"/>
              </a:rPr>
              <a:t>Olnīcu transpozīcija pirms paredzamās staru terapijas</a:t>
            </a:r>
            <a:r>
              <a:rPr lang="en-US" sz="2400" dirty="0" smtClean="0">
                <a:effectLst/>
                <a:ea typeface="+mn-ea"/>
                <a:cs typeface="+mn-cs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lv-LV" sz="2400" dirty="0" smtClean="0">
                <a:effectLst/>
                <a:ea typeface="Arial" charset="0"/>
              </a:rPr>
              <a:t>Samazina starojuma devu par </a:t>
            </a:r>
            <a:r>
              <a:rPr lang="en-US" sz="2400" dirty="0" smtClean="0">
                <a:effectLst/>
                <a:ea typeface="Arial" charset="0"/>
              </a:rPr>
              <a:t>5-15%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lv-LV" sz="2400" dirty="0">
                <a:ea typeface="Arial" charset="0"/>
              </a:rPr>
              <a:t>P</a:t>
            </a:r>
            <a:r>
              <a:rPr lang="en-US" sz="2400" dirty="0" smtClean="0">
                <a:effectLst/>
                <a:ea typeface="Arial" charset="0"/>
              </a:rPr>
              <a:t>a</a:t>
            </a:r>
            <a:r>
              <a:rPr lang="lv-LV" sz="2400" dirty="0" err="1" smtClean="0">
                <a:effectLst/>
                <a:ea typeface="Arial" charset="0"/>
              </a:rPr>
              <a:t>cientes</a:t>
            </a:r>
            <a:r>
              <a:rPr lang="en-US" sz="2400" dirty="0" smtClean="0">
                <a:effectLst/>
                <a:ea typeface="Arial" charset="0"/>
              </a:rPr>
              <a:t> &lt;</a:t>
            </a:r>
            <a:r>
              <a:rPr lang="lv-LV" sz="2400" dirty="0" smtClean="0">
                <a:effectLst/>
                <a:ea typeface="Arial" charset="0"/>
              </a:rPr>
              <a:t> </a:t>
            </a:r>
            <a:r>
              <a:rPr lang="en-US" sz="2400" dirty="0" smtClean="0">
                <a:effectLst/>
                <a:ea typeface="Arial" charset="0"/>
              </a:rPr>
              <a:t>40</a:t>
            </a:r>
            <a:r>
              <a:rPr lang="lv-LV" sz="2400" dirty="0" smtClean="0">
                <a:effectLst/>
                <a:ea typeface="Arial" charset="0"/>
              </a:rPr>
              <a:t> </a:t>
            </a:r>
            <a:r>
              <a:rPr lang="lv-LV" sz="2400" dirty="0" err="1" smtClean="0">
                <a:effectLst/>
                <a:ea typeface="Arial" charset="0"/>
              </a:rPr>
              <a:t>g.v</a:t>
            </a:r>
            <a:r>
              <a:rPr lang="lv-LV" sz="2400" dirty="0" smtClean="0">
                <a:effectLst/>
                <a:ea typeface="Arial" charset="0"/>
              </a:rPr>
              <a:t>.</a:t>
            </a:r>
            <a:endParaRPr lang="en-US" sz="2400" dirty="0" smtClean="0">
              <a:effectLst/>
              <a:ea typeface="Arial" charset="0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lv-LV" sz="2400" dirty="0" err="1">
                <a:ea typeface="Arial" charset="0"/>
              </a:rPr>
              <a:t>L</a:t>
            </a:r>
            <a:r>
              <a:rPr lang="lv-LV" sz="2400" dirty="0" err="1" smtClean="0">
                <a:effectLst/>
                <a:ea typeface="Arial" charset="0"/>
              </a:rPr>
              <a:t>aparaskopiski</a:t>
            </a:r>
            <a:endParaRPr lang="en-US" sz="2400" dirty="0" smtClean="0">
              <a:effectLst/>
              <a:ea typeface="Arial" charset="0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lv-LV" sz="2400" dirty="0" smtClean="0">
                <a:effectLst/>
                <a:ea typeface="Arial" charset="0"/>
              </a:rPr>
              <a:t>Transpozīcijas vieta</a:t>
            </a:r>
            <a:endParaRPr lang="en-US" sz="2400" dirty="0" smtClean="0">
              <a:effectLst/>
              <a:ea typeface="Arial" charset="0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lv-LV" sz="2400" dirty="0" smtClean="0">
                <a:effectLst/>
                <a:ea typeface="Arial" charset="0"/>
              </a:rPr>
              <a:t>Neaizsargā no ķīmijterapijas</a:t>
            </a:r>
            <a:endParaRPr lang="en-US" sz="2400" dirty="0" smtClean="0">
              <a:effectLst/>
              <a:ea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400" i="1" dirty="0" smtClean="0">
              <a:effectLst/>
              <a:ea typeface="Arial" charset="0"/>
            </a:endParaRP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8310563" y="6072188"/>
            <a:ext cx="2373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Aft>
                <a:spcPct val="50000"/>
              </a:spcAft>
              <a:buClr>
                <a:schemeClr val="accent1"/>
              </a:buClr>
              <a:buChar char="•"/>
              <a:defRPr sz="2800" b="1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Aft>
                <a:spcPct val="50000"/>
              </a:spcAft>
              <a:buClr>
                <a:schemeClr val="accent1"/>
              </a:buClr>
              <a:buChar char="•"/>
              <a:defRPr sz="24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Char char="•"/>
              <a:defRPr sz="2000" b="1">
                <a:solidFill>
                  <a:srgbClr val="FFFF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spcAft>
                <a:spcPct val="0"/>
              </a:spcAft>
              <a:buClrTx/>
              <a:buFontTx/>
              <a:buNone/>
            </a:pPr>
            <a:r>
              <a:rPr lang="en-CA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CA" altLang="lv-LV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Tulandi</a:t>
            </a:r>
            <a:r>
              <a:rPr lang="lv-LV" altLang="lv-LV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lv-LV" altLang="lv-LV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et</a:t>
            </a:r>
            <a:r>
              <a:rPr lang="lv-LV" altLang="lv-LV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lv-LV" altLang="lv-LV" sz="1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al</a:t>
            </a:r>
            <a:r>
              <a:rPr lang="lv-LV" altLang="lv-LV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.,</a:t>
            </a:r>
            <a:r>
              <a:rPr lang="en-CA" altLang="lv-LV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CA" altLang="lv-LV" sz="1800" dirty="0">
                <a:solidFill>
                  <a:schemeClr val="tx1"/>
                </a:solidFill>
                <a:cs typeface="Arial" panose="020B0604020202020204" pitchFamily="34" charset="0"/>
              </a:rPr>
              <a:t>2004)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4211" y="805143"/>
            <a:ext cx="10221914" cy="652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lv-LV" sz="3200" dirty="0" smtClean="0">
                <a:ea typeface="ＭＳ Ｐゴシック" pitchFamily="34" charset="-128"/>
                <a:cs typeface="Arial" pitchFamily="34" charset="0"/>
              </a:rPr>
              <a:t>Reproduktīvās funkcijas saglabāšanas iespējas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9156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48640" y="1981200"/>
            <a:ext cx="9585960" cy="4616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ct val="0"/>
              </a:spcAft>
            </a:pPr>
            <a:r>
              <a:rPr lang="en-CA" altLang="lv-LV" sz="2400" dirty="0" err="1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GnRH</a:t>
            </a:r>
            <a:r>
              <a:rPr lang="en-CA" altLang="lv-LV" sz="2400" dirty="0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lv-LV" sz="2400" dirty="0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agonist</a:t>
            </a:r>
            <a:r>
              <a:rPr lang="lv-LV" altLang="lv-LV" sz="2400" dirty="0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 noved </a:t>
            </a:r>
            <a:r>
              <a:rPr lang="lv-LV" altLang="lv-LV" sz="2400" dirty="0" err="1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ovocītus</a:t>
            </a:r>
            <a:r>
              <a:rPr lang="lv-LV" altLang="lv-LV" sz="2400" dirty="0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mazāk aktīvā metabolisma stāvoklī, kas </a:t>
            </a:r>
            <a:r>
              <a:rPr lang="lv-LV" altLang="lv-LV" sz="2400" dirty="0" err="1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samzazina</a:t>
            </a:r>
            <a:r>
              <a:rPr lang="lv-LV" altLang="lv-LV" sz="2400" dirty="0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lv-LV" altLang="lv-LV" sz="2400" dirty="0" smtClean="0">
                <a:effectLst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kaitīgo ietekmi</a:t>
            </a:r>
            <a:endParaRPr lang="lv-LV" altLang="lv-LV" sz="2400" dirty="0" smtClean="0">
              <a:effectLst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spcAft>
                <a:spcPct val="0"/>
              </a:spcAft>
            </a:pPr>
            <a:r>
              <a:rPr lang="lv-LV" altLang="lv-LV" sz="2400" dirty="0" smtClean="0">
                <a:effectLst/>
                <a:ea typeface="ＭＳ Ｐゴシック" panose="020B0600070205080204" pitchFamily="34" charset="-128"/>
              </a:rPr>
              <a:t>Tiek simulēts </a:t>
            </a:r>
            <a:r>
              <a:rPr lang="lv-LV" altLang="lv-LV" sz="2400" dirty="0" err="1" smtClean="0">
                <a:effectLst/>
                <a:ea typeface="ＭＳ Ｐゴシック" panose="020B0600070205080204" pitchFamily="34" charset="-128"/>
              </a:rPr>
              <a:t>prepubertātes</a:t>
            </a:r>
            <a:r>
              <a:rPr lang="lv-LV" altLang="lv-LV" sz="2400" dirty="0" smtClean="0">
                <a:effectLst/>
                <a:ea typeface="ＭＳ Ｐゴシック" panose="020B0600070205080204" pitchFamily="34" charset="-128"/>
              </a:rPr>
              <a:t> stāvoklis</a:t>
            </a:r>
            <a:endParaRPr lang="en-CA" altLang="lv-LV" sz="2400" dirty="0" smtClean="0">
              <a:effectLst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  <a:spcAft>
                <a:spcPct val="0"/>
              </a:spcAft>
            </a:pPr>
            <a:r>
              <a:rPr lang="lv-LV" altLang="lv-LV" sz="2400" dirty="0" smtClean="0">
                <a:ea typeface="ＭＳ Ｐゴシック" panose="020B0600070205080204" pitchFamily="34" charset="-128"/>
              </a:rPr>
              <a:t>Tiešs efekts </a:t>
            </a:r>
            <a:r>
              <a:rPr lang="lv-LV" altLang="lv-LV" sz="24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</a:t>
            </a:r>
            <a:endParaRPr lang="en-CA" altLang="lv-LV" sz="2400" dirty="0" smtClean="0">
              <a:effectLst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spcAft>
                <a:spcPct val="0"/>
              </a:spcAft>
            </a:pPr>
            <a:r>
              <a:rPr lang="lv-LV" altLang="lv-LV" sz="2400" dirty="0" smtClean="0">
                <a:effectLst/>
                <a:ea typeface="ＭＳ Ｐゴシック" panose="020B0600070205080204" pitchFamily="34" charset="-128"/>
              </a:rPr>
              <a:t>Samazināta asins apgāde </a:t>
            </a:r>
            <a:r>
              <a:rPr lang="en-CA" altLang="lv-LV" sz="2400" dirty="0" smtClean="0">
                <a:effectLst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?</a:t>
            </a:r>
          </a:p>
          <a:p>
            <a:pPr algn="r" eaLnBrk="1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lv-LV" altLang="lv-LV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algn="r" eaLnBrk="1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lv-LV" altLang="lv-LV" sz="18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algn="r" eaLnBrk="1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lv-LV" altLang="lv-LV" sz="18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algn="r" eaLnBrk="1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n-CA" altLang="lv-LV" sz="18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en-CA" altLang="lv-LV" sz="18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Blumenfeld</a:t>
            </a:r>
            <a:r>
              <a:rPr lang="en-CA" altLang="lv-LV" sz="18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2007 ,</a:t>
            </a:r>
            <a:r>
              <a:rPr lang="en-CA" altLang="lv-LV" sz="18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Huser</a:t>
            </a:r>
            <a:r>
              <a:rPr lang="en-CA" altLang="lv-LV" sz="18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2008)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4211" y="805143"/>
            <a:ext cx="10221914" cy="652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lv-LV" sz="3200" dirty="0" smtClean="0">
                <a:ea typeface="ＭＳ Ｐゴシック" pitchFamily="34" charset="-128"/>
                <a:cs typeface="Arial" pitchFamily="34" charset="0"/>
              </a:rPr>
              <a:t>Reproduktīvās funkcijas saglabāšanas iespējas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2636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805143"/>
            <a:ext cx="10221914" cy="652182"/>
          </a:xfrm>
        </p:spPr>
        <p:txBody>
          <a:bodyPr/>
          <a:lstStyle/>
          <a:p>
            <a:pPr>
              <a:defRPr/>
            </a:pPr>
            <a:r>
              <a:rPr lang="lv-LV" sz="3200" dirty="0">
                <a:ea typeface="ＭＳ Ｐゴシック" pitchFamily="34" charset="-128"/>
                <a:cs typeface="Arial" pitchFamily="34" charset="0"/>
              </a:rPr>
              <a:t>Reproduktīvās funkcijas </a:t>
            </a:r>
            <a:r>
              <a:rPr lang="lv-LV" sz="3200" dirty="0" smtClean="0">
                <a:ea typeface="ＭＳ Ｐゴシック" pitchFamily="34" charset="-128"/>
                <a:cs typeface="Arial" pitchFamily="34" charset="0"/>
              </a:rPr>
              <a:t>saglabāšanas </a:t>
            </a:r>
            <a:r>
              <a:rPr lang="lv-LV" sz="3200" dirty="0">
                <a:ea typeface="ＭＳ Ｐゴシック" pitchFamily="34" charset="-128"/>
                <a:cs typeface="Arial" pitchFamily="34" charset="0"/>
              </a:rPr>
              <a:t>iespējas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  <a:defRPr/>
            </a:pPr>
            <a:r>
              <a:rPr lang="en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3 meta-</a:t>
            </a:r>
            <a:r>
              <a:rPr lang="lv-LV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analīzes</a:t>
            </a:r>
            <a:r>
              <a:rPr lang="en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</a:t>
            </a:r>
          </a:p>
          <a:p>
            <a:pPr>
              <a:defRPr/>
            </a:pPr>
            <a:r>
              <a:rPr lang="en-CA" sz="2400" dirty="0" err="1" smtClean="0">
                <a:ea typeface="+mn-ea"/>
                <a:cs typeface="+mn-cs"/>
              </a:rPr>
              <a:t>GnRHa</a:t>
            </a:r>
            <a:r>
              <a:rPr lang="en-CA" sz="2400" dirty="0" smtClean="0">
                <a:ea typeface="+mn-ea"/>
                <a:cs typeface="+mn-cs"/>
              </a:rPr>
              <a:t> </a:t>
            </a:r>
            <a:r>
              <a:rPr lang="lv-LV" sz="2400" dirty="0" smtClean="0">
                <a:ea typeface="+mn-ea"/>
                <a:cs typeface="+mn-cs"/>
              </a:rPr>
              <a:t>ir efektīvi olnīcu funkcijas saglabāšanai un </a:t>
            </a:r>
            <a:r>
              <a:rPr lang="lv-LV" sz="2400" dirty="0" err="1" smtClean="0">
                <a:ea typeface="+mn-ea"/>
                <a:cs typeface="+mn-cs"/>
              </a:rPr>
              <a:t>amenorejas</a:t>
            </a:r>
            <a:r>
              <a:rPr lang="lv-LV" sz="2400" dirty="0" smtClean="0">
                <a:ea typeface="+mn-ea"/>
                <a:cs typeface="+mn-cs"/>
              </a:rPr>
              <a:t> samazināšanai </a:t>
            </a:r>
            <a:r>
              <a:rPr lang="en-CA" sz="2400" dirty="0">
                <a:ea typeface="+mn-ea"/>
                <a:cs typeface="+mn-cs"/>
              </a:rPr>
              <a:t>(</a:t>
            </a:r>
            <a:r>
              <a:rPr lang="en-CA" sz="2400" dirty="0" err="1">
                <a:ea typeface="+mn-ea"/>
                <a:cs typeface="+mn-cs"/>
              </a:rPr>
              <a:t>Clowse</a:t>
            </a:r>
            <a:r>
              <a:rPr lang="en-CA" sz="2400" dirty="0">
                <a:ea typeface="+mn-ea"/>
                <a:cs typeface="+mn-cs"/>
              </a:rPr>
              <a:t> </a:t>
            </a:r>
            <a:r>
              <a:rPr lang="lv-LV" sz="2400" dirty="0" err="1" smtClean="0">
                <a:ea typeface="+mn-ea"/>
                <a:cs typeface="+mn-cs"/>
              </a:rPr>
              <a:t>et</a:t>
            </a:r>
            <a:r>
              <a:rPr lang="lv-LV" sz="2400" dirty="0" smtClean="0">
                <a:ea typeface="+mn-ea"/>
                <a:cs typeface="+mn-cs"/>
              </a:rPr>
              <a:t> </a:t>
            </a:r>
            <a:r>
              <a:rPr lang="lv-LV" sz="2400" dirty="0" err="1" smtClean="0">
                <a:ea typeface="+mn-ea"/>
                <a:cs typeface="+mn-cs"/>
              </a:rPr>
              <a:t>al</a:t>
            </a:r>
            <a:r>
              <a:rPr lang="lv-LV" sz="2400" dirty="0" smtClean="0">
                <a:ea typeface="+mn-ea"/>
                <a:cs typeface="+mn-cs"/>
              </a:rPr>
              <a:t>.,</a:t>
            </a:r>
            <a:r>
              <a:rPr lang="en-CA" sz="2400" dirty="0" smtClean="0">
                <a:ea typeface="+mn-ea"/>
                <a:cs typeface="+mn-cs"/>
              </a:rPr>
              <a:t>2009</a:t>
            </a:r>
            <a:r>
              <a:rPr lang="en-CA" sz="2400" dirty="0">
                <a:ea typeface="+mn-ea"/>
                <a:cs typeface="+mn-cs"/>
              </a:rPr>
              <a:t>, Ben </a:t>
            </a:r>
            <a:r>
              <a:rPr lang="en-CA" sz="2400" dirty="0" err="1" smtClean="0">
                <a:ea typeface="+mn-ea"/>
                <a:cs typeface="+mn-cs"/>
              </a:rPr>
              <a:t>Aharon</a:t>
            </a:r>
            <a:r>
              <a:rPr lang="lv-LV" sz="2400" dirty="0" smtClean="0">
                <a:ea typeface="+mn-ea"/>
                <a:cs typeface="+mn-cs"/>
              </a:rPr>
              <a:t>, </a:t>
            </a:r>
            <a:r>
              <a:rPr lang="en-CA" sz="2400" dirty="0" smtClean="0">
                <a:ea typeface="+mn-ea"/>
                <a:cs typeface="+mn-cs"/>
              </a:rPr>
              <a:t>2010</a:t>
            </a:r>
            <a:r>
              <a:rPr lang="en-CA" sz="2400" dirty="0">
                <a:ea typeface="+mn-ea"/>
                <a:cs typeface="+mn-cs"/>
              </a:rPr>
              <a:t>)</a:t>
            </a:r>
          </a:p>
          <a:p>
            <a:pPr>
              <a:defRPr/>
            </a:pPr>
            <a:r>
              <a:rPr lang="lv-LV" sz="2400" dirty="0" err="1" smtClean="0">
                <a:ea typeface="+mn-ea"/>
                <a:cs typeface="+mn-cs"/>
              </a:rPr>
              <a:t>Prospektīvos</a:t>
            </a:r>
            <a:r>
              <a:rPr lang="lv-LV" sz="2400" dirty="0" smtClean="0">
                <a:ea typeface="+mn-ea"/>
                <a:cs typeface="+mn-cs"/>
              </a:rPr>
              <a:t>, </a:t>
            </a:r>
            <a:r>
              <a:rPr lang="lv-LV" sz="2400" dirty="0" err="1" smtClean="0">
                <a:ea typeface="+mn-ea"/>
                <a:cs typeface="+mn-cs"/>
              </a:rPr>
              <a:t>randomizētos</a:t>
            </a:r>
            <a:r>
              <a:rPr lang="lv-LV" sz="2400" dirty="0" smtClean="0">
                <a:ea typeface="+mn-ea"/>
                <a:cs typeface="+mn-cs"/>
              </a:rPr>
              <a:t> pētījumos</a:t>
            </a:r>
            <a:r>
              <a:rPr lang="en-CA" sz="2400" dirty="0" smtClean="0">
                <a:ea typeface="+mn-ea"/>
                <a:cs typeface="+mn-cs"/>
              </a:rPr>
              <a:t>:</a:t>
            </a:r>
          </a:p>
          <a:p>
            <a:pPr lvl="1">
              <a:defRPr/>
            </a:pPr>
            <a:r>
              <a:rPr lang="lv-LV" sz="2400" dirty="0">
                <a:ea typeface="+mn-ea"/>
                <a:cs typeface="+mn-cs"/>
              </a:rPr>
              <a:t>OR </a:t>
            </a:r>
            <a:r>
              <a:rPr lang="en-CA" sz="2400" dirty="0">
                <a:ea typeface="+mn-ea"/>
                <a:cs typeface="+mn-cs"/>
              </a:rPr>
              <a:t>3.5 </a:t>
            </a:r>
            <a:r>
              <a:rPr lang="lv-LV" sz="2400" dirty="0">
                <a:ea typeface="+mn-ea"/>
                <a:cs typeface="+mn-cs"/>
              </a:rPr>
              <a:t>par labu </a:t>
            </a:r>
            <a:r>
              <a:rPr lang="en-CA" sz="2400" dirty="0" err="1">
                <a:ea typeface="+mn-ea"/>
                <a:cs typeface="+mn-cs"/>
              </a:rPr>
              <a:t>GnRHa</a:t>
            </a:r>
            <a:r>
              <a:rPr lang="lv-LV" sz="2400" dirty="0">
                <a:ea typeface="+mn-ea"/>
                <a:cs typeface="+mn-cs"/>
              </a:rPr>
              <a:t> lietošanai</a:t>
            </a:r>
            <a:endParaRPr lang="en-CA" sz="2400" dirty="0">
              <a:ea typeface="+mn-ea"/>
              <a:cs typeface="+mn-cs"/>
            </a:endParaRPr>
          </a:p>
          <a:p>
            <a:pPr lvl="1">
              <a:defRPr/>
            </a:pPr>
            <a:r>
              <a:rPr lang="lv-LV" sz="2400" dirty="0">
                <a:ea typeface="+mn-ea"/>
                <a:cs typeface="+mn-cs"/>
              </a:rPr>
              <a:t>Augstāka ovulāciju un menstruāciju atjaunošanās </a:t>
            </a:r>
            <a:endParaRPr lang="en-CA" sz="2400" dirty="0">
              <a:ea typeface="+mn-ea"/>
              <a:cs typeface="+mn-cs"/>
            </a:endParaRPr>
          </a:p>
          <a:p>
            <a:pPr lvl="1">
              <a:defRPr/>
            </a:pPr>
            <a:r>
              <a:rPr lang="lv-LV" sz="2400" dirty="0">
                <a:ea typeface="+mn-ea"/>
                <a:cs typeface="+mn-cs"/>
              </a:rPr>
              <a:t>Grūtniecību skaits vienāds</a:t>
            </a:r>
          </a:p>
          <a:p>
            <a:pPr lvl="1">
              <a:defRPr/>
            </a:pPr>
            <a:endParaRPr lang="lv-LV" sz="2400" dirty="0">
              <a:solidFill>
                <a:srgbClr val="99CCFF"/>
              </a:solidFill>
              <a:ea typeface="Arial" charset="0"/>
            </a:endParaRPr>
          </a:p>
          <a:p>
            <a:pPr marL="0" lvl="2" indent="0" algn="r">
              <a:buNone/>
              <a:defRPr/>
            </a:pPr>
            <a:r>
              <a:rPr lang="en-CA" sz="1800" dirty="0">
                <a:ea typeface="+mn-ea"/>
                <a:cs typeface="+mn-cs"/>
              </a:rPr>
              <a:t>(</a:t>
            </a:r>
            <a:r>
              <a:rPr lang="en-CA" sz="1800" dirty="0" err="1">
                <a:ea typeface="+mn-ea"/>
                <a:cs typeface="+mn-cs"/>
              </a:rPr>
              <a:t>Bedaiwy</a:t>
            </a:r>
            <a:r>
              <a:rPr lang="en-CA" sz="1800" dirty="0">
                <a:ea typeface="+mn-ea"/>
                <a:cs typeface="+mn-cs"/>
              </a:rPr>
              <a:t> </a:t>
            </a:r>
            <a:r>
              <a:rPr lang="lv-LV" sz="1800" dirty="0" err="1" smtClean="0">
                <a:ea typeface="+mn-ea"/>
                <a:cs typeface="+mn-cs"/>
              </a:rPr>
              <a:t>et</a:t>
            </a:r>
            <a:r>
              <a:rPr lang="lv-LV" sz="1800" dirty="0" smtClean="0">
                <a:ea typeface="+mn-ea"/>
                <a:cs typeface="+mn-cs"/>
              </a:rPr>
              <a:t> </a:t>
            </a:r>
            <a:r>
              <a:rPr lang="lv-LV" sz="1800" dirty="0" err="1" smtClean="0">
                <a:ea typeface="+mn-ea"/>
                <a:cs typeface="+mn-cs"/>
              </a:rPr>
              <a:t>al</a:t>
            </a:r>
            <a:r>
              <a:rPr lang="lv-LV" sz="1800" dirty="0" smtClean="0">
                <a:ea typeface="+mn-ea"/>
                <a:cs typeface="+mn-cs"/>
              </a:rPr>
              <a:t>., </a:t>
            </a:r>
            <a:r>
              <a:rPr lang="en-CA" sz="1800" dirty="0" smtClean="0">
                <a:ea typeface="+mn-ea"/>
                <a:cs typeface="+mn-cs"/>
              </a:rPr>
              <a:t>2010</a:t>
            </a:r>
            <a:r>
              <a:rPr lang="en-CA" sz="1800" dirty="0"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410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5582"/>
          </a:xfrm>
        </p:spPr>
        <p:txBody>
          <a:bodyPr/>
          <a:lstStyle/>
          <a:p>
            <a:pPr algn="ctr"/>
            <a:r>
              <a:rPr lang="lv-LV" dirty="0" err="1"/>
              <a:t>Malignitātes</a:t>
            </a:r>
            <a:r>
              <a:rPr lang="lv-LV" dirty="0"/>
              <a:t> Riska Indekss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5951"/>
            <a:ext cx="10544175" cy="4791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sz="2400" dirty="0"/>
              <a:t>	</a:t>
            </a:r>
            <a:r>
              <a:rPr lang="lv-LV" sz="2400" dirty="0" smtClean="0"/>
              <a:t>						     M (menopauzes skaitlis, 1 vai 3)       x  </a:t>
            </a:r>
            <a:endParaRPr lang="lv-LV" sz="2400" dirty="0"/>
          </a:p>
          <a:p>
            <a:pPr marL="3657600" lvl="8" indent="0">
              <a:buNone/>
            </a:pPr>
            <a:r>
              <a:rPr lang="lv-LV" sz="2400" dirty="0" smtClean="0"/>
              <a:t>U </a:t>
            </a:r>
            <a:r>
              <a:rPr lang="lv-LV" sz="2400" dirty="0"/>
              <a:t>(</a:t>
            </a:r>
            <a:r>
              <a:rPr lang="lv-LV" sz="2400" dirty="0" smtClean="0"/>
              <a:t>ultrasonogrāfijas skaitlis, 1 vai 3)   x</a:t>
            </a:r>
          </a:p>
          <a:p>
            <a:pPr marL="3657600" lvl="8" indent="0">
              <a:buNone/>
            </a:pPr>
            <a:r>
              <a:rPr lang="lv-LV" sz="2400" dirty="0" smtClean="0"/>
              <a:t>CA125 koncentrācija U/ml   </a:t>
            </a:r>
          </a:p>
          <a:p>
            <a:pPr marL="3657600" lvl="8" indent="0">
              <a:buNone/>
            </a:pPr>
            <a:endParaRPr lang="lv-LV" sz="2400" dirty="0"/>
          </a:p>
          <a:p>
            <a:pPr marL="3657600" lvl="8" indent="0">
              <a:buNone/>
            </a:pPr>
            <a:r>
              <a:rPr lang="lv-LV" sz="2400" dirty="0" smtClean="0"/>
              <a:t>MRI = 1 x 3 x 71,4 = 214,2</a:t>
            </a:r>
          </a:p>
          <a:p>
            <a:pPr marL="3657600" lvl="8" indent="0">
              <a:buNone/>
            </a:pPr>
            <a:endParaRPr lang="lv-LV" sz="2400" dirty="0"/>
          </a:p>
          <a:p>
            <a:pPr marL="3657600" lvl="8" indent="0">
              <a:buNone/>
            </a:pPr>
            <a:r>
              <a:rPr lang="lv-LV" sz="2400" dirty="0" smtClean="0"/>
              <a:t>Zems risks &lt;50  </a:t>
            </a:r>
          </a:p>
          <a:p>
            <a:pPr marL="3657600" lvl="8" indent="0">
              <a:buNone/>
            </a:pPr>
            <a:r>
              <a:rPr lang="lv-LV" sz="2400" dirty="0" smtClean="0"/>
              <a:t>Vidējs risks 50 – 250</a:t>
            </a:r>
          </a:p>
          <a:p>
            <a:pPr marL="3657600" lvl="8" indent="0">
              <a:buNone/>
            </a:pPr>
            <a:r>
              <a:rPr lang="lv-LV" sz="2400" dirty="0" smtClean="0"/>
              <a:t>Augsts risks &gt;250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32847676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371383" y="2613212"/>
            <a:ext cx="4705818" cy="1400530"/>
          </a:xfrm>
        </p:spPr>
        <p:txBody>
          <a:bodyPr/>
          <a:lstStyle/>
          <a:p>
            <a:pPr eaLnBrk="1" hangingPunct="1"/>
            <a:r>
              <a:rPr lang="lv-LV" altLang="lv-LV" dirty="0" err="1" smtClean="0">
                <a:effectLst/>
                <a:ea typeface="ＭＳ Ｐゴシック" panose="020B0600070205080204" pitchFamily="34" charset="-128"/>
              </a:rPr>
              <a:t>Krioprezervācija</a:t>
            </a:r>
            <a:endParaRPr lang="en-US" altLang="lv-LV" dirty="0" smtClean="0">
              <a:effectLst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0372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lv-LV" dirty="0" smtClean="0">
                <a:effectLst/>
                <a:ea typeface="ＭＳ Ｐゴシック" panose="020B0600070205080204" pitchFamily="34" charset="-128"/>
              </a:rPr>
              <a:t>Embrija </a:t>
            </a:r>
            <a:r>
              <a:rPr lang="lv-LV" altLang="lv-LV" dirty="0" err="1" smtClean="0">
                <a:effectLst/>
                <a:ea typeface="ＭＳ Ｐゴシック" panose="020B0600070205080204" pitchFamily="34" charset="-128"/>
              </a:rPr>
              <a:t>krioprezervācija</a:t>
            </a:r>
            <a:endParaRPr lang="en-US" altLang="lv-LV" dirty="0" smtClean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lv-LV" sz="2400" dirty="0" smtClean="0">
                <a:effectLst/>
                <a:ea typeface="+mn-ea"/>
                <a:cs typeface="+mn-cs"/>
              </a:rPr>
              <a:t>Izstrādāta procedūra ar </a:t>
            </a:r>
            <a:r>
              <a:rPr lang="en-US" sz="2400" dirty="0" smtClean="0">
                <a:effectLst/>
                <a:ea typeface="+mn-ea"/>
                <a:cs typeface="+mn-cs"/>
              </a:rPr>
              <a:t>&gt;25 </a:t>
            </a:r>
            <a:r>
              <a:rPr lang="lv-LV" sz="2400" dirty="0" smtClean="0">
                <a:effectLst/>
                <a:ea typeface="+mn-ea"/>
                <a:cs typeface="+mn-cs"/>
              </a:rPr>
              <a:t>gadu pieredzi</a:t>
            </a:r>
            <a:endParaRPr lang="en-US" sz="2400" dirty="0" smtClean="0">
              <a:effectLst/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lv-LV" sz="2400" dirty="0" smtClean="0">
                <a:effectLst/>
                <a:ea typeface="+mn-ea"/>
                <a:cs typeface="+mn-cs"/>
              </a:rPr>
              <a:t>Efektivitāte </a:t>
            </a:r>
            <a:r>
              <a:rPr lang="en-US" sz="2400" dirty="0" smtClean="0">
                <a:effectLst/>
                <a:ea typeface="+mn-ea"/>
                <a:cs typeface="+mn-cs"/>
              </a:rPr>
              <a:t>30-50% </a:t>
            </a:r>
            <a:r>
              <a:rPr lang="lv-LV" sz="2400" dirty="0" smtClean="0">
                <a:effectLst/>
                <a:ea typeface="+mn-ea"/>
                <a:cs typeface="+mn-cs"/>
              </a:rPr>
              <a:t>uz katru embrija pārnesi</a:t>
            </a:r>
            <a:r>
              <a:rPr lang="en-US" sz="2400" dirty="0" smtClean="0">
                <a:effectLst/>
                <a:ea typeface="+mn-ea"/>
                <a:cs typeface="+mn-cs"/>
              </a:rPr>
              <a:t>, </a:t>
            </a:r>
            <a:r>
              <a:rPr lang="lv-LV" sz="2400" dirty="0" smtClean="0">
                <a:effectLst/>
                <a:ea typeface="+mn-ea"/>
                <a:cs typeface="+mn-cs"/>
              </a:rPr>
              <a:t>atkarīgs no pacientes vecuma oocīta iegūšanas laikā</a:t>
            </a:r>
            <a:endParaRPr lang="en-US" sz="2400" dirty="0" smtClean="0">
              <a:effectLst/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lv-LV" sz="2400" dirty="0" smtClean="0">
                <a:effectLst/>
                <a:ea typeface="+mn-ea"/>
                <a:cs typeface="+mn-cs"/>
              </a:rPr>
              <a:t>Pacientes pēc pubertātes</a:t>
            </a:r>
            <a:endParaRPr lang="en-US" sz="2400" dirty="0" smtClean="0">
              <a:effectLst/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lv-LV" sz="2400" dirty="0" smtClean="0">
                <a:ea typeface="+mn-ea"/>
                <a:cs typeface="+mn-cs"/>
              </a:rPr>
              <a:t>Partneris</a:t>
            </a:r>
            <a:endParaRPr lang="en-US" sz="2400" dirty="0" smtClean="0">
              <a:effectLst/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lv-LV" sz="2400" dirty="0" smtClean="0">
                <a:effectLst/>
                <a:ea typeface="+mn-ea"/>
                <a:cs typeface="+mn-cs"/>
              </a:rPr>
              <a:t>Donora sperma</a:t>
            </a:r>
            <a:endParaRPr lang="en-US" sz="2400" dirty="0" smtClean="0">
              <a:effectLst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Oocītu </a:t>
            </a:r>
            <a:r>
              <a:rPr lang="lv-LV" dirty="0" err="1" smtClean="0"/>
              <a:t>krioprezervācija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658984"/>
            <a:ext cx="10437233" cy="470698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Pirmais jaundzimušais </a:t>
            </a:r>
            <a:r>
              <a:rPr lang="en-US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1986</a:t>
            </a: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.g.</a:t>
            </a:r>
          </a:p>
          <a:p>
            <a:pPr marL="0" indent="0">
              <a:lnSpc>
                <a:spcPct val="90000"/>
              </a:lnSpc>
              <a:buNone/>
            </a:pPr>
            <a:endParaRPr lang="lv-LV" altLang="ja-JP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Oocīti ļoti vārīgi</a:t>
            </a:r>
            <a:endParaRPr lang="en-US" altLang="ja-JP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lv-LV" altLang="ja-JP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Intracelulāru</a:t>
            </a: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kristālu veidošanās</a:t>
            </a:r>
            <a:endParaRPr lang="en-US" altLang="ja-JP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Membrānu ruptūras, </a:t>
            </a:r>
            <a:r>
              <a:rPr lang="lv-LV" altLang="ja-JP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meijotiskās</a:t>
            </a: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dalīšanās un citoskeleta bojājumi u.c.</a:t>
            </a:r>
          </a:p>
          <a:p>
            <a:pPr>
              <a:lnSpc>
                <a:spcPct val="90000"/>
              </a:lnSpc>
            </a:pP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Izmantojot lēnās sasaldēšanas protokolu un ieviešot ICSI, uzlabojās grūtniecību rādītāji</a:t>
            </a:r>
            <a:r>
              <a:rPr lang="en-US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- </a:t>
            </a:r>
            <a:r>
              <a:rPr lang="en-US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50</a:t>
            </a: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-70%</a:t>
            </a:r>
            <a:r>
              <a:rPr lang="lv-LV" altLang="ja-JP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nobriedušiem, stimulētiem oocītiem</a:t>
            </a:r>
            <a:endParaRPr lang="en-US" altLang="ja-JP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r">
              <a:lnSpc>
                <a:spcPct val="90000"/>
              </a:lnSpc>
              <a:buNone/>
            </a:pPr>
            <a:endParaRPr lang="lv-LV" altLang="ja-JP" sz="2400" dirty="0" smtClean="0">
              <a:solidFill>
                <a:schemeClr val="accent1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en-US" altLang="ja-JP" sz="18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en-US" altLang="ja-JP" sz="18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Porcu</a:t>
            </a:r>
            <a:r>
              <a:rPr lang="en-US" altLang="ja-JP" sz="18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et </a:t>
            </a:r>
            <a:r>
              <a:rPr lang="en-US" altLang="ja-JP" sz="18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</a:t>
            </a:r>
            <a:r>
              <a:rPr lang="lv-LV" altLang="ja-JP" sz="18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.,</a:t>
            </a:r>
            <a:r>
              <a:rPr lang="en-US" altLang="ja-JP" sz="18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ja-JP" sz="18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1997) 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endParaRPr lang="lv-LV" altLang="ja-JP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>
              <a:buNone/>
            </a:pP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38370806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81051" y="417377"/>
            <a:ext cx="539496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lv-LV" altLang="lv-LV" dirty="0" smtClean="0">
                <a:effectLst/>
                <a:ea typeface="ＭＳ Ｐゴシック" panose="020B0600070205080204" pitchFamily="34" charset="-128"/>
              </a:rPr>
              <a:t>Oocītu </a:t>
            </a:r>
            <a:r>
              <a:rPr lang="lv-LV" altLang="lv-LV" dirty="0" err="1" smtClean="0">
                <a:effectLst/>
                <a:ea typeface="ＭＳ Ｐゴシック" panose="020B0600070205080204" pitchFamily="34" charset="-128"/>
              </a:rPr>
              <a:t>vitrifikācija</a:t>
            </a:r>
            <a:r>
              <a:rPr lang="lv-LV" altLang="lv-LV" dirty="0" smtClean="0">
                <a:effectLst/>
                <a:ea typeface="ＭＳ Ｐゴシック" panose="020B0600070205080204" pitchFamily="34" charset="-128"/>
              </a:rPr>
              <a:t> </a:t>
            </a:r>
            <a:endParaRPr lang="en-US" altLang="lv-LV" dirty="0" smtClean="0">
              <a:effectLst/>
              <a:ea typeface="ＭＳ Ｐゴシック" panose="020B0600070205080204" pitchFamily="34" charset="-128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4660" y="1563188"/>
            <a:ext cx="11693979" cy="4876800"/>
          </a:xfrm>
        </p:spPr>
        <p:txBody>
          <a:bodyPr>
            <a:normAutofit/>
          </a:bodyPr>
          <a:lstStyle/>
          <a:p>
            <a:pPr eaLnBrk="1" hangingPunct="1">
              <a:spcAft>
                <a:spcPct val="30000"/>
              </a:spcAft>
              <a:defRPr/>
            </a:pPr>
            <a:r>
              <a:rPr lang="lv-LV" altLang="ja-JP" sz="2400" dirty="0" err="1" smtClean="0">
                <a:ea typeface="ＭＳ Ｐゴシック" pitchFamily="34" charset="-128"/>
              </a:rPr>
              <a:t>Krioprotektanti</a:t>
            </a:r>
            <a:r>
              <a:rPr lang="lv-LV" altLang="ja-JP" sz="2400" dirty="0" smtClean="0">
                <a:ea typeface="ＭＳ Ｐゴシック" pitchFamily="34" charset="-128"/>
              </a:rPr>
              <a:t> augstās </a:t>
            </a:r>
            <a:r>
              <a:rPr lang="lv-LV" altLang="ja-JP" sz="2400" dirty="0" err="1" smtClean="0">
                <a:ea typeface="ＭＳ Ｐゴシック" pitchFamily="34" charset="-128"/>
              </a:rPr>
              <a:t>koncentrācijās</a:t>
            </a:r>
            <a:r>
              <a:rPr lang="lv-LV" altLang="ja-JP" sz="2400" dirty="0">
                <a:ea typeface="ＭＳ Ｐゴシック" pitchFamily="34" charset="-128"/>
              </a:rPr>
              <a:t> </a:t>
            </a:r>
            <a:r>
              <a:rPr lang="lv-LV" altLang="ja-JP" sz="2400" dirty="0" smtClean="0">
                <a:ea typeface="ＭＳ Ｐゴシック" pitchFamily="34" charset="-128"/>
              </a:rPr>
              <a:t>panākot stiklveida stāvokli, kas, ātri sasalstot neļauj formēties kristāliem </a:t>
            </a:r>
          </a:p>
          <a:p>
            <a:r>
              <a:rPr lang="fr-FR" altLang="lv-LV" sz="2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165 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jaundzimušie </a:t>
            </a:r>
          </a:p>
          <a:p>
            <a:pPr marL="0" indent="0" algn="r">
              <a:buNone/>
            </a:pPr>
            <a:r>
              <a:rPr lang="fr-FR" altLang="lv-LV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fr-FR" altLang="lv-LV" sz="19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Chian et al ASRM 2007: McGill Reproductive Center in Canada, </a:t>
            </a:r>
            <a:r>
              <a:rPr lang="fr-FR" altLang="lv-LV" sz="19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Instituto</a:t>
            </a:r>
            <a:r>
              <a:rPr lang="fr-FR" altLang="lv-LV" sz="19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fr-FR" altLang="lv-LV" sz="19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Mexicano</a:t>
            </a:r>
            <a:r>
              <a:rPr lang="fr-FR" altLang="lv-LV" sz="19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de </a:t>
            </a:r>
            <a:r>
              <a:rPr lang="fr-FR" altLang="lv-LV" sz="19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Infertilidad</a:t>
            </a:r>
            <a:r>
              <a:rPr lang="fr-FR" altLang="lv-LV" sz="19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in Mexico and CECOLFES in </a:t>
            </a:r>
            <a:r>
              <a:rPr lang="fr-FR" altLang="lv-LV" sz="19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Colombia</a:t>
            </a:r>
            <a:r>
              <a:rPr lang="fr-FR" altLang="lv-LV" sz="19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 marL="0" indent="0" algn="r">
              <a:buNone/>
            </a:pPr>
            <a:endParaRPr lang="lv-LV" altLang="lv-LV" sz="18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endParaRPr lang="en-US" altLang="lv-LV" sz="3200" dirty="0">
              <a:solidFill>
                <a:schemeClr val="accent1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eaLnBrk="1" hangingPunct="1">
              <a:spcAft>
                <a:spcPct val="30000"/>
              </a:spcAft>
              <a:buNone/>
              <a:defRPr/>
            </a:pPr>
            <a:endParaRPr lang="en-US" altLang="ja-JP" sz="32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2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452718"/>
            <a:ext cx="9404723" cy="1036448"/>
          </a:xfrm>
        </p:spPr>
        <p:txBody>
          <a:bodyPr/>
          <a:lstStyle/>
          <a:p>
            <a:pPr algn="ctr" eaLnBrk="1" hangingPunct="1"/>
            <a:r>
              <a:rPr lang="lv-LV" altLang="lv-LV" sz="4000" dirty="0" smtClean="0">
                <a:ea typeface="ＭＳ Ｐゴシック" panose="020B0600070205080204" pitchFamily="34" charset="-128"/>
              </a:rPr>
              <a:t>Olnīcu stimulācija</a:t>
            </a:r>
            <a:endParaRPr lang="en-US" altLang="lv-LV" sz="4000" dirty="0">
              <a:ea typeface="ＭＳ Ｐゴシック" panose="020B0600070205080204" pitchFamily="34" charset="-128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13509" y="1981200"/>
            <a:ext cx="11599817" cy="4616450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  <a:spcAft>
                <a:spcPct val="20000"/>
              </a:spcAft>
              <a:buFont typeface="Arial" charset="0"/>
              <a:buChar char="−"/>
              <a:defRPr/>
            </a:pPr>
            <a:r>
              <a:rPr lang="lv-LV" altLang="ja-JP" sz="2700" dirty="0" smtClean="0">
                <a:ea typeface="ＭＳ Ｐゴシック" pitchFamily="34" charset="-128"/>
              </a:rPr>
              <a:t>Stimulācijai nepieciešams laiks 2-6 nedēļas  </a:t>
            </a:r>
          </a:p>
          <a:p>
            <a:pPr lvl="1" eaLnBrk="1" hangingPunct="1">
              <a:lnSpc>
                <a:spcPct val="90000"/>
              </a:lnSpc>
              <a:spcAft>
                <a:spcPct val="20000"/>
              </a:spcAft>
              <a:buFont typeface="Arial" charset="0"/>
              <a:buChar char="−"/>
              <a:defRPr/>
            </a:pPr>
            <a:r>
              <a:rPr lang="lv-LV" altLang="ja-JP" sz="2700" dirty="0" smtClean="0">
                <a:ea typeface="ＭＳ Ｐゴシック" pitchFamily="34" charset="-128"/>
              </a:rPr>
              <a:t>Klasiski uzsāk sākoties menstruācijām</a:t>
            </a:r>
            <a:endParaRPr lang="en-US" altLang="ja-JP" sz="27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Aft>
                <a:spcPct val="20000"/>
              </a:spcAft>
              <a:buFont typeface="Arial" charset="0"/>
              <a:buChar char="−"/>
              <a:defRPr/>
            </a:pPr>
            <a:r>
              <a:rPr lang="lv-LV" altLang="ja-JP" sz="2700" dirty="0" smtClean="0">
                <a:ea typeface="ＭＳ Ｐゴシック" pitchFamily="34" charset="-128"/>
              </a:rPr>
              <a:t>Vēža pacientiem var nebūt laika stimulācijai</a:t>
            </a:r>
            <a:endParaRPr lang="en-US" altLang="ja-JP" sz="27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spcAft>
                <a:spcPct val="20000"/>
              </a:spcAft>
              <a:buFont typeface="Arial" charset="0"/>
              <a:buChar char="−"/>
              <a:defRPr/>
            </a:pPr>
            <a:r>
              <a:rPr lang="lv-LV" altLang="ja-JP" sz="2700" dirty="0" smtClean="0">
                <a:ea typeface="ＭＳ Ｐゴシック" pitchFamily="34" charset="-128"/>
              </a:rPr>
              <a:t>Pētījumi par stimulācijas uzsākšanu </a:t>
            </a:r>
            <a:r>
              <a:rPr lang="lv-LV" altLang="ja-JP" sz="2700" dirty="0" err="1" smtClean="0">
                <a:ea typeface="ＭＳ Ｐゴシック" pitchFamily="34" charset="-128"/>
              </a:rPr>
              <a:t>luteālajā</a:t>
            </a:r>
            <a:r>
              <a:rPr lang="lv-LV" altLang="ja-JP" sz="2700" dirty="0" smtClean="0">
                <a:ea typeface="ＭＳ Ｐゴシック" pitchFamily="34" charset="-128"/>
              </a:rPr>
              <a:t> fāzē </a:t>
            </a:r>
          </a:p>
          <a:p>
            <a:pPr marL="457200" lvl="1" indent="0" algn="r" eaLnBrk="1" hangingPunct="1">
              <a:lnSpc>
                <a:spcPct val="90000"/>
              </a:lnSpc>
              <a:spcAft>
                <a:spcPct val="20000"/>
              </a:spcAft>
              <a:buNone/>
              <a:defRPr/>
            </a:pPr>
            <a:r>
              <a:rPr lang="en-US" altLang="ja-JP" dirty="0" smtClean="0">
                <a:ea typeface="ＭＳ Ｐゴシック" pitchFamily="34" charset="-128"/>
              </a:rPr>
              <a:t>(Von </a:t>
            </a:r>
            <a:r>
              <a:rPr lang="en-US" altLang="ja-JP" dirty="0">
                <a:ea typeface="ＭＳ Ｐゴシック" pitchFamily="34" charset="-128"/>
              </a:rPr>
              <a:t>Wolff 2009, </a:t>
            </a:r>
            <a:r>
              <a:rPr lang="en-US" altLang="ja-JP" dirty="0" err="1">
                <a:ea typeface="ＭＳ Ｐゴシック" pitchFamily="34" charset="-128"/>
              </a:rPr>
              <a:t>Sonmezer</a:t>
            </a:r>
            <a:r>
              <a:rPr lang="en-US" altLang="ja-JP" dirty="0">
                <a:ea typeface="ＭＳ Ｐゴシック" pitchFamily="34" charset="-128"/>
              </a:rPr>
              <a:t> 2011)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−"/>
              <a:defRPr/>
            </a:pPr>
            <a:r>
              <a:rPr lang="lv-LV" altLang="ja-JP" sz="2700" dirty="0" smtClean="0">
                <a:ea typeface="ＭＳ Ｐゴシック" pitchFamily="34" charset="-128"/>
              </a:rPr>
              <a:t>Olnīcu stimulācijas laikā ir paaugstināta estrogēna koncentrācija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−"/>
              <a:defRPr/>
            </a:pPr>
            <a:r>
              <a:rPr lang="lv-LV" altLang="ja-JP" sz="2700" dirty="0" smtClean="0">
                <a:ea typeface="ＭＳ Ｐゴシック" pitchFamily="34" charset="-128"/>
              </a:rPr>
              <a:t>Estrogēniem var būt netieša ietekme uz ER </a:t>
            </a:r>
            <a:r>
              <a:rPr lang="lv-LV" altLang="ja-JP" sz="2700" dirty="0" err="1" smtClean="0">
                <a:ea typeface="ＭＳ Ｐゴシック" pitchFamily="34" charset="-128"/>
              </a:rPr>
              <a:t>negat.audzējiem</a:t>
            </a:r>
            <a:endParaRPr lang="lv-LV" altLang="ja-JP" sz="2700" dirty="0" smtClean="0">
              <a:ea typeface="ＭＳ Ｐゴシック" pitchFamily="34" charset="-128"/>
            </a:endParaRPr>
          </a:p>
          <a:p>
            <a:pPr marL="457200" lvl="1" indent="0" algn="r" eaLnBrk="1" hangingPunct="1">
              <a:lnSpc>
                <a:spcPct val="90000"/>
              </a:lnSpc>
              <a:buNone/>
              <a:defRPr/>
            </a:pPr>
            <a:r>
              <a:rPr lang="en-US" altLang="ja-JP" dirty="0" smtClean="0">
                <a:ea typeface="ＭＳ Ｐゴシック" pitchFamily="34" charset="-128"/>
              </a:rPr>
              <a:t>(Gupta </a:t>
            </a:r>
            <a:r>
              <a:rPr lang="en-US" altLang="ja-JP" dirty="0">
                <a:ea typeface="ＭＳ Ｐゴシック" pitchFamily="34" charset="-128"/>
              </a:rPr>
              <a:t>PB 2006)</a:t>
            </a:r>
          </a:p>
        </p:txBody>
      </p:sp>
    </p:spTree>
    <p:extLst>
      <p:ext uri="{BB962C8B-B14F-4D97-AF65-F5344CB8AC3E}">
        <p14:creationId xmlns:p14="http://schemas.microsoft.com/office/powerpoint/2010/main" val="3362533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altLang="ja-JP" sz="2400" dirty="0" err="1" smtClean="0">
                <a:ea typeface="ＭＳ Ｐゴシック" pitchFamily="34" charset="-128"/>
              </a:rPr>
              <a:t>Aromat</a:t>
            </a:r>
            <a:r>
              <a:rPr lang="lv-LV" altLang="ja-JP" sz="2400" dirty="0" err="1" smtClean="0">
                <a:ea typeface="ＭＳ Ｐゴシック" pitchFamily="34" charset="-128"/>
              </a:rPr>
              <a:t>āzes</a:t>
            </a:r>
            <a:r>
              <a:rPr lang="en-US" altLang="ja-JP" sz="2400" dirty="0" smtClean="0">
                <a:ea typeface="ＭＳ Ｐゴシック" pitchFamily="34" charset="-128"/>
              </a:rPr>
              <a:t> inhibitor</a:t>
            </a:r>
            <a:r>
              <a:rPr lang="lv-LV" altLang="ja-JP" sz="2400" dirty="0" smtClean="0">
                <a:ea typeface="ＭＳ Ｐゴシック" pitchFamily="34" charset="-128"/>
              </a:rPr>
              <a:t>i</a:t>
            </a:r>
            <a:r>
              <a:rPr lang="en-US" altLang="ja-JP" sz="2400" dirty="0" smtClean="0">
                <a:ea typeface="ＭＳ Ｐゴシック" pitchFamily="34" charset="-128"/>
              </a:rPr>
              <a:t> </a:t>
            </a:r>
            <a:r>
              <a:rPr lang="en-US" altLang="ja-JP" sz="2400" dirty="0">
                <a:ea typeface="ＭＳ Ｐゴシック" pitchFamily="34" charset="-128"/>
              </a:rPr>
              <a:t>+ FSH: </a:t>
            </a:r>
          </a:p>
          <a:p>
            <a:pPr>
              <a:defRPr/>
            </a:pPr>
            <a:r>
              <a:rPr lang="en-US" sz="2400" dirty="0" err="1" smtClean="0"/>
              <a:t>Letr</a:t>
            </a:r>
            <a:r>
              <a:rPr lang="lv-LV" sz="2400" dirty="0" smtClean="0"/>
              <a:t>a</a:t>
            </a:r>
            <a:r>
              <a:rPr lang="en-US" sz="2400" dirty="0" err="1" smtClean="0"/>
              <a:t>zol</a:t>
            </a:r>
            <a:r>
              <a:rPr lang="lv-LV" sz="2400" dirty="0" smtClean="0"/>
              <a:t>s uzsākts 2 dienas pirms FSH, pēc turpina vienlaicīgi</a:t>
            </a:r>
          </a:p>
          <a:p>
            <a:pPr>
              <a:defRPr/>
            </a:pPr>
            <a:r>
              <a:rPr lang="lv-LV" sz="2400" dirty="0" smtClean="0"/>
              <a:t>Nav novērots lielāks recidīvu skaits pētījuma grupās</a:t>
            </a:r>
          </a:p>
          <a:p>
            <a:pPr marL="0" indent="0" algn="r">
              <a:buNone/>
              <a:defRPr/>
            </a:pPr>
            <a:r>
              <a:rPr lang="en-US" sz="1800" dirty="0" smtClean="0"/>
              <a:t> </a:t>
            </a:r>
            <a:r>
              <a:rPr lang="en-US" altLang="ja-JP" sz="1800" dirty="0">
                <a:ea typeface="ＭＳ Ｐゴシック" pitchFamily="34" charset="-128"/>
              </a:rPr>
              <a:t>(</a:t>
            </a:r>
            <a:r>
              <a:rPr lang="en-US" sz="1800" dirty="0" err="1"/>
              <a:t>Oktay</a:t>
            </a:r>
            <a:r>
              <a:rPr lang="en-US" sz="1800" dirty="0"/>
              <a:t> 2005, 2007, Azim 2008)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</a:p>
          <a:p>
            <a:pPr>
              <a:defRPr/>
            </a:pPr>
            <a:r>
              <a:rPr lang="lv-LV" sz="2400" dirty="0" smtClean="0"/>
              <a:t>Zemākas estradiola koncentrācijas</a:t>
            </a:r>
            <a:endParaRPr lang="en-US" sz="2400" dirty="0"/>
          </a:p>
          <a:p>
            <a:endParaRPr lang="lv-LV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46111" y="452718"/>
            <a:ext cx="9404723" cy="1036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v-LV" altLang="lv-LV" sz="4000" dirty="0" smtClean="0">
                <a:ea typeface="ＭＳ Ｐゴシック" panose="020B0600070205080204" pitchFamily="34" charset="-128"/>
              </a:rPr>
              <a:t>Olnīcu stimulācija</a:t>
            </a:r>
            <a:endParaRPr lang="en-US" altLang="lv-LV" sz="4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8197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Nenobriedušu oocītu </a:t>
            </a:r>
            <a:r>
              <a:rPr lang="lv-LV" dirty="0" err="1" smtClean="0"/>
              <a:t>in</a:t>
            </a:r>
            <a:r>
              <a:rPr lang="lv-LV" dirty="0" smtClean="0"/>
              <a:t> </a:t>
            </a:r>
            <a:r>
              <a:rPr lang="lv-LV" dirty="0" err="1" smtClean="0"/>
              <a:t>vitro</a:t>
            </a:r>
            <a:r>
              <a:rPr lang="lv-LV" dirty="0" smtClean="0"/>
              <a:t> nobriedināšana un </a:t>
            </a:r>
            <a:r>
              <a:rPr lang="lv-LV" dirty="0" err="1" smtClean="0"/>
              <a:t>vitrifikācija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809" y="2444804"/>
            <a:ext cx="8946541" cy="4195481"/>
          </a:xfrm>
        </p:spPr>
        <p:txBody>
          <a:bodyPr>
            <a:normAutofit/>
          </a:bodyPr>
          <a:lstStyle/>
          <a:p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Pacientiem ar hormonāli jutīgiem audzējiem un gadījumos, kad nav laika</a:t>
            </a:r>
          </a:p>
          <a:p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Var veikt vienlaicīgi ar olnīcas audu 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vitrificēšanu</a:t>
            </a:r>
            <a:endParaRPr lang="lv-LV" altLang="lv-LV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1743035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lv-LV" sz="4000" dirty="0" smtClean="0">
                <a:ea typeface="ＭＳ Ｐゴシック" panose="020B0600070205080204" pitchFamily="34" charset="-128"/>
              </a:rPr>
              <a:t>Olnīcas audu </a:t>
            </a:r>
            <a:r>
              <a:rPr lang="lv-LV" altLang="lv-LV" sz="4000" dirty="0" err="1" smtClean="0">
                <a:ea typeface="ＭＳ Ｐゴシック" panose="020B0600070205080204" pitchFamily="34" charset="-128"/>
              </a:rPr>
              <a:t>krioprezervācija</a:t>
            </a:r>
            <a:endParaRPr lang="en-US" altLang="lv-LV" sz="4000" dirty="0">
              <a:ea typeface="ＭＳ Ｐゴシック" panose="020B0600070205080204" pitchFamily="34" charset="-128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Pirms un pēc pubertātes vecumā</a:t>
            </a:r>
            <a:endParaRPr lang="en-US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Iespēja saglabāt lielu skaitu 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primordiālo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folikulu</a:t>
            </a:r>
            <a:endParaRPr lang="en-US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Nav nepieciešama stimulācija</a:t>
            </a:r>
            <a:endParaRPr lang="en-US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Nav aizkavēšanās terapijas uzsākšanai</a:t>
            </a:r>
          </a:p>
          <a:p>
            <a:pPr eaLnBrk="1" hangingPunct="1">
              <a:lnSpc>
                <a:spcPct val="80000"/>
              </a:lnSpc>
            </a:pP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Nav nepieciešams partneris</a:t>
            </a:r>
            <a:endParaRPr lang="en-US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Vismaz 2 ķirurģiskas procedūras </a:t>
            </a:r>
            <a:r>
              <a:rPr lang="en-US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en-US" altLang="lv-LV" sz="2400" u="sng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</a:t>
            </a:r>
            <a:r>
              <a:rPr lang="en-US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lv-LV" sz="2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IVF)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Anes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tēzijas</a:t>
            </a:r>
            <a:r>
              <a:rPr lang="en-US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risk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endParaRPr lang="en-US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Teorētiski risks transplantēt ļaundabīgās šūnas pēc atsaldēšanas</a:t>
            </a:r>
            <a:endParaRPr lang="en-US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1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486" y="1109943"/>
            <a:ext cx="9404723" cy="124273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dirty="0" smtClean="0">
                <a:effectLst/>
                <a:ea typeface="+mj-ea"/>
                <a:cs typeface="+mj-cs"/>
              </a:rPr>
              <a:t>Audzēja šūnu pārneses risks</a:t>
            </a:r>
            <a:endParaRPr lang="en-CA" dirty="0">
              <a:ea typeface="+mj-ea"/>
              <a:cs typeface="+mj-cs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0835" t="27291" r="33181" b="61472"/>
          <a:stretch/>
        </p:blipFill>
        <p:spPr bwMode="auto">
          <a:xfrm>
            <a:off x="495300" y="2867026"/>
            <a:ext cx="10972800" cy="1281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6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4514" t="8668" r="51962" b="4003"/>
          <a:stretch/>
        </p:blipFill>
        <p:spPr bwMode="auto">
          <a:xfrm>
            <a:off x="771524" y="0"/>
            <a:ext cx="641032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53400" y="2676525"/>
            <a:ext cx="3238499" cy="168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Netika konstatēti </a:t>
            </a:r>
            <a:r>
              <a:rPr lang="lv-LV" sz="2400" dirty="0">
                <a:ea typeface="ＭＳ Ｐゴシック" pitchFamily="34" charset="-128"/>
                <a:cs typeface="Arial" pitchFamily="34" charset="0"/>
              </a:rPr>
              <a:t>audzēja pārneses </a:t>
            </a: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gadījumi</a:t>
            </a:r>
            <a:endParaRPr lang="lv-LV" sz="2400" dirty="0"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7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61732"/>
          </a:xfrm>
        </p:spPr>
        <p:txBody>
          <a:bodyPr/>
          <a:lstStyle/>
          <a:p>
            <a:r>
              <a:rPr lang="lv-LV" dirty="0" smtClean="0"/>
              <a:t>Gadījuma analīze</a:t>
            </a:r>
            <a:br>
              <a:rPr lang="lv-LV" dirty="0" smtClean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087" y="1243293"/>
            <a:ext cx="8946541" cy="4195481"/>
          </a:xfrm>
        </p:spPr>
        <p:txBody>
          <a:bodyPr/>
          <a:lstStyle/>
          <a:p>
            <a:r>
              <a:rPr lang="lv-LV" dirty="0"/>
              <a:t>Paciente 27 </a:t>
            </a:r>
            <a:r>
              <a:rPr lang="lv-LV" dirty="0" err="1"/>
              <a:t>g.v</a:t>
            </a:r>
            <a:r>
              <a:rPr lang="lv-LV" dirty="0" smtClean="0"/>
              <a:t>.</a:t>
            </a:r>
          </a:p>
          <a:p>
            <a:r>
              <a:rPr lang="lv-LV" dirty="0" smtClean="0"/>
              <a:t>Pēdējās menstruācijas 14.10.2015.</a:t>
            </a:r>
          </a:p>
          <a:p>
            <a:r>
              <a:rPr lang="lv-LV" dirty="0" smtClean="0"/>
              <a:t>Novembrī menstruāciju aizkavēšanās, </a:t>
            </a:r>
            <a:r>
              <a:rPr lang="lv-LV" dirty="0" err="1" smtClean="0"/>
              <a:t>pozit.grūtn.tests</a:t>
            </a:r>
            <a:endParaRPr lang="lv-LV" dirty="0" smtClean="0"/>
          </a:p>
          <a:p>
            <a:r>
              <a:rPr lang="lv-LV" dirty="0" smtClean="0"/>
              <a:t>09.12.2015. </a:t>
            </a:r>
            <a:r>
              <a:rPr lang="lv-LV" dirty="0" err="1" smtClean="0"/>
              <a:t>Gin.USS</a:t>
            </a:r>
            <a:r>
              <a:rPr lang="lv-LV" dirty="0" smtClean="0"/>
              <a:t> </a:t>
            </a:r>
            <a:endParaRPr lang="lv-LV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2933699"/>
            <a:ext cx="5819677" cy="3924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01" y="2933699"/>
            <a:ext cx="5812839" cy="39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229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08526" y="1209676"/>
            <a:ext cx="8946541" cy="4681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70000"/>
              </a:lnSpc>
              <a:defRPr/>
            </a:pPr>
            <a:endParaRPr lang="lv-LV" dirty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lv-LV" dirty="0" smtClean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lv-LV" dirty="0" smtClean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lv-LV" dirty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lv-LV" dirty="0" smtClean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lv-LV" dirty="0" smtClean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lv-LV" dirty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70000"/>
              </a:lnSpc>
              <a:defRPr/>
            </a:pPr>
            <a:endParaRPr lang="lv-LV" dirty="0" smtClean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0835" t="23759" r="60631" b="66288"/>
          <a:stretch/>
        </p:blipFill>
        <p:spPr bwMode="auto">
          <a:xfrm>
            <a:off x="1770061" y="402710"/>
            <a:ext cx="6440489" cy="1128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4922" t="28574" r="33542" b="30008"/>
          <a:stretch/>
        </p:blipFill>
        <p:spPr bwMode="auto">
          <a:xfrm>
            <a:off x="1162050" y="1714500"/>
            <a:ext cx="9744075" cy="5067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64135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6299" t="31143" r="30653" b="28404"/>
          <a:stretch/>
        </p:blipFill>
        <p:spPr bwMode="auto">
          <a:xfrm>
            <a:off x="847726" y="1581150"/>
            <a:ext cx="7381874" cy="492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11016" t="23759" r="32820" b="64362"/>
          <a:stretch/>
        </p:blipFill>
        <p:spPr bwMode="auto">
          <a:xfrm>
            <a:off x="1321594" y="395287"/>
            <a:ext cx="8586788" cy="1014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8048624" y="2414915"/>
            <a:ext cx="378142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defRPr/>
            </a:pPr>
            <a:r>
              <a:rPr lang="lv-LV" sz="2000" dirty="0">
                <a:ea typeface="ＭＳ Ｐゴシック" pitchFamily="34" charset="-128"/>
              </a:rPr>
              <a:t>Pēc atsaldēšanas  izmantota PCR</a:t>
            </a:r>
          </a:p>
          <a:p>
            <a:pPr lvl="1">
              <a:lnSpc>
                <a:spcPct val="150000"/>
              </a:lnSpc>
              <a:defRPr/>
            </a:pPr>
            <a:endParaRPr lang="lv-LV" sz="2000" dirty="0" smtClean="0">
              <a:ea typeface="ＭＳ Ｐゴシック" pitchFamily="34" charset="-128"/>
            </a:endParaRPr>
          </a:p>
          <a:p>
            <a:pPr lvl="1">
              <a:lnSpc>
                <a:spcPct val="150000"/>
              </a:lnSpc>
              <a:defRPr/>
            </a:pPr>
            <a:r>
              <a:rPr lang="lv-LV" sz="2000" dirty="0" smtClean="0">
                <a:ea typeface="ＭＳ Ｐゴシック" pitchFamily="34" charset="-128"/>
              </a:rPr>
              <a:t>1 </a:t>
            </a:r>
            <a:r>
              <a:rPr lang="lv-LV" sz="2000" dirty="0">
                <a:ea typeface="ＭＳ Ｐゴシック" pitchFamily="34" charset="-128"/>
              </a:rPr>
              <a:t>pacientei konstatētas </a:t>
            </a:r>
            <a:r>
              <a:rPr lang="lv-LV" sz="2000" dirty="0" err="1">
                <a:ea typeface="ＭＳ Ｐゴシック" pitchFamily="34" charset="-128"/>
              </a:rPr>
              <a:t>limfomas</a:t>
            </a:r>
            <a:r>
              <a:rPr lang="lv-LV" sz="2000" dirty="0">
                <a:ea typeface="ＭＳ Ｐゴシック" pitchFamily="34" charset="-128"/>
              </a:rPr>
              <a:t> šūnas</a:t>
            </a:r>
          </a:p>
        </p:txBody>
      </p:sp>
    </p:spTree>
    <p:extLst>
      <p:ext uri="{BB962C8B-B14F-4D97-AF65-F5344CB8AC3E}">
        <p14:creationId xmlns:p14="http://schemas.microsoft.com/office/powerpoint/2010/main" val="6142007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/>
          <a:srcRect l="10655" t="23759" r="33722" b="64362"/>
          <a:stretch/>
        </p:blipFill>
        <p:spPr bwMode="auto">
          <a:xfrm>
            <a:off x="952499" y="266700"/>
            <a:ext cx="8772525" cy="1004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24922" t="25686" r="33000" b="16523"/>
          <a:stretch/>
        </p:blipFill>
        <p:spPr bwMode="auto">
          <a:xfrm>
            <a:off x="1657350" y="1381125"/>
            <a:ext cx="7162799" cy="5314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1905000" y="6267450"/>
            <a:ext cx="6534150" cy="190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034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0836" t="29537" r="50337" b="61794"/>
          <a:stretch/>
        </p:blipFill>
        <p:spPr bwMode="auto">
          <a:xfrm>
            <a:off x="947737" y="390525"/>
            <a:ext cx="8043863" cy="928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8180" y="2130981"/>
            <a:ext cx="109116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2400" dirty="0" smtClean="0">
                <a:latin typeface="AdvTREBU-R"/>
              </a:rPr>
              <a:t>  1 pacientei sasaldēti olnīcu audi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2400" dirty="0" smtClean="0">
                <a:latin typeface="AdvTREBU-R"/>
              </a:rPr>
              <a:t>  2 pacientēm svaigi transplantēti olnīcu audi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2400" dirty="0" smtClean="0">
                <a:latin typeface="AdvTREBU-R"/>
              </a:rPr>
              <a:t>  Olnīcu garozas </a:t>
            </a:r>
            <a:r>
              <a:rPr lang="lv-LV" sz="2400" dirty="0" err="1" smtClean="0">
                <a:latin typeface="AdvTREBU-R"/>
              </a:rPr>
              <a:t>stripi</a:t>
            </a:r>
            <a:r>
              <a:rPr lang="lv-LV" sz="2400" dirty="0" smtClean="0">
                <a:latin typeface="AdvTREBU-R"/>
              </a:rPr>
              <a:t> funkcionēja vairāk kā 7 gadus visām 3 sievietēm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2400" dirty="0" smtClean="0">
                <a:latin typeface="AdvTREBU-R"/>
              </a:rPr>
              <a:t>  Kopā dzemdēja 8 veselīgus bērnus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v-LV" sz="2400" dirty="0" smtClean="0">
                <a:latin typeface="AdvTREBU-R"/>
              </a:rPr>
              <a:t>  Katrai sievietei tika pārnesta viena audu strēmele</a:t>
            </a:r>
          </a:p>
        </p:txBody>
      </p:sp>
    </p:spTree>
    <p:extLst>
      <p:ext uri="{BB962C8B-B14F-4D97-AF65-F5344CB8AC3E}">
        <p14:creationId xmlns:p14="http://schemas.microsoft.com/office/powerpoint/2010/main" val="3748669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23" y="518032"/>
            <a:ext cx="10914518" cy="1400530"/>
          </a:xfrm>
        </p:spPr>
        <p:txBody>
          <a:bodyPr/>
          <a:lstStyle/>
          <a:p>
            <a:pPr algn="ctr"/>
            <a:r>
              <a:rPr lang="lv-LV" dirty="0" smtClean="0"/>
              <a:t>Reproduktīvās funkcijas saglabāšana bērniem un pusaudžiem</a:t>
            </a:r>
            <a:endParaRPr lang="lv-LV" dirty="0"/>
          </a:p>
        </p:txBody>
      </p:sp>
      <p:sp>
        <p:nvSpPr>
          <p:cNvPr id="4" name="Rectangle 3"/>
          <p:cNvSpPr/>
          <p:nvPr/>
        </p:nvSpPr>
        <p:spPr>
          <a:xfrm>
            <a:off x="378823" y="2305616"/>
            <a:ext cx="1093361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2400" dirty="0" smtClean="0"/>
              <a:t>Olnīcu funkcijas izsīkums </a:t>
            </a:r>
            <a:r>
              <a:rPr lang="lv-LV" sz="2400" dirty="0" smtClean="0"/>
              <a:t>bērniem pēc </a:t>
            </a:r>
            <a:r>
              <a:rPr lang="lv-LV" sz="2400" dirty="0" smtClean="0"/>
              <a:t>o</a:t>
            </a:r>
            <a:r>
              <a:rPr lang="lv-LV" sz="2400" dirty="0" smtClean="0"/>
              <a:t>nkoloģisko </a:t>
            </a:r>
            <a:r>
              <a:rPr lang="lv-LV" sz="2400" dirty="0" err="1" smtClean="0"/>
              <a:t>sl</a:t>
            </a:r>
            <a:r>
              <a:rPr lang="lv-LV" sz="2400" dirty="0" smtClean="0"/>
              <a:t>. terapijas </a:t>
            </a:r>
            <a:r>
              <a:rPr lang="en-CA" sz="2400" dirty="0" smtClean="0"/>
              <a:t>6.3 </a:t>
            </a:r>
            <a:r>
              <a:rPr lang="lv-LV" sz="2400" dirty="0" smtClean="0"/>
              <a:t>-</a:t>
            </a:r>
            <a:r>
              <a:rPr lang="en-CA" sz="2400" dirty="0" smtClean="0"/>
              <a:t> </a:t>
            </a:r>
            <a:r>
              <a:rPr lang="en-CA" sz="2400" dirty="0"/>
              <a:t>12% </a:t>
            </a:r>
            <a:endParaRPr lang="lv-LV" sz="2400" dirty="0" smtClean="0"/>
          </a:p>
          <a:p>
            <a:pPr algn="r">
              <a:defRPr/>
            </a:pPr>
            <a:r>
              <a:rPr lang="en-CA" dirty="0" smtClean="0"/>
              <a:t>(Bakker</a:t>
            </a:r>
            <a:r>
              <a:rPr lang="lv-LV" dirty="0" smtClean="0"/>
              <a:t> </a:t>
            </a:r>
            <a:r>
              <a:rPr lang="lv-LV" dirty="0" err="1" smtClean="0"/>
              <a:t>et</a:t>
            </a:r>
            <a:r>
              <a:rPr lang="lv-LV" dirty="0" smtClean="0"/>
              <a:t> </a:t>
            </a:r>
            <a:r>
              <a:rPr lang="lv-LV" dirty="0" err="1" smtClean="0"/>
              <a:t>al</a:t>
            </a:r>
            <a:r>
              <a:rPr lang="lv-LV" dirty="0" smtClean="0"/>
              <a:t>.,</a:t>
            </a:r>
            <a:r>
              <a:rPr lang="en-CA" dirty="0" smtClean="0"/>
              <a:t> </a:t>
            </a:r>
            <a:r>
              <a:rPr lang="en-CA" dirty="0"/>
              <a:t>2004</a:t>
            </a:r>
            <a:r>
              <a:rPr lang="en-CA" dirty="0" smtClean="0"/>
              <a:t>)</a:t>
            </a:r>
            <a:endParaRPr lang="lv-LV" dirty="0" smtClean="0"/>
          </a:p>
          <a:p>
            <a:pPr>
              <a:defRPr/>
            </a:pPr>
            <a:endParaRPr lang="lv-LV" sz="2400" dirty="0" smtClean="0"/>
          </a:p>
          <a:p>
            <a:pPr>
              <a:defRPr/>
            </a:pPr>
            <a:r>
              <a:rPr lang="lv-LV" sz="2400" dirty="0" smtClean="0"/>
              <a:t>Neiespējami atjaunot </a:t>
            </a:r>
            <a:r>
              <a:rPr lang="lv-LV" sz="2400" dirty="0" smtClean="0"/>
              <a:t>reproduktīvo funkciju lielākā vecumā</a:t>
            </a:r>
          </a:p>
          <a:p>
            <a:pPr>
              <a:defRPr/>
            </a:pPr>
            <a:endParaRPr lang="lv-LV" sz="2400" dirty="0"/>
          </a:p>
          <a:p>
            <a:pPr>
              <a:defRPr/>
            </a:pP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0685759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Adneksektomija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47 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pacientēm no 1 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mēn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 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-14 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g.v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vid.vecums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5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g.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  <a:endParaRPr lang="en-CA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Sasaldēti olnīcu audu fragmenti</a:t>
            </a:r>
            <a:endParaRPr lang="en-CA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lv-LV" altLang="lv-LV" sz="2400" dirty="0" smtClean="0">
                <a:solidFill>
                  <a:schemeClr val="accent1"/>
                </a:solidFill>
                <a:ea typeface="ＭＳ Ｐゴシック" panose="020B0600070205080204" pitchFamily="34" charset="-128"/>
              </a:rPr>
              <a:t>												         </a:t>
            </a:r>
            <a:r>
              <a:rPr lang="en-CA" altLang="lv-LV" dirty="0" smtClean="0">
                <a:ea typeface="ＭＳ Ｐゴシック" panose="020B0600070205080204" pitchFamily="34" charset="-128"/>
              </a:rPr>
              <a:t>(</a:t>
            </a:r>
            <a:r>
              <a:rPr lang="en-CA" altLang="lv-LV" dirty="0" err="1">
                <a:ea typeface="ＭＳ Ｐゴシック" panose="020B0600070205080204" pitchFamily="34" charset="-128"/>
              </a:rPr>
              <a:t>Poirot</a:t>
            </a:r>
            <a:r>
              <a:rPr lang="en-CA" altLang="lv-LV" dirty="0">
                <a:ea typeface="ＭＳ Ｐゴシック" panose="020B0600070205080204" pitchFamily="34" charset="-128"/>
              </a:rPr>
              <a:t> </a:t>
            </a:r>
            <a:r>
              <a:rPr lang="lv-LV" altLang="lv-LV" dirty="0" err="1" smtClean="0">
                <a:ea typeface="ＭＳ Ｐゴシック" panose="020B0600070205080204" pitchFamily="34" charset="-128"/>
              </a:rPr>
              <a:t>et</a:t>
            </a:r>
            <a:r>
              <a:rPr lang="lv-LV" altLang="lv-LV" dirty="0" smtClean="0">
                <a:ea typeface="ＭＳ Ｐゴシック" panose="020B0600070205080204" pitchFamily="34" charset="-128"/>
              </a:rPr>
              <a:t> </a:t>
            </a:r>
            <a:r>
              <a:rPr lang="lv-LV" altLang="lv-LV" dirty="0" err="1" smtClean="0">
                <a:ea typeface="ＭＳ Ｐゴシック" panose="020B0600070205080204" pitchFamily="34" charset="-128"/>
              </a:rPr>
              <a:t>al</a:t>
            </a:r>
            <a:r>
              <a:rPr lang="lv-LV" altLang="lv-LV" dirty="0" smtClean="0">
                <a:ea typeface="ＭＳ Ｐゴシック" panose="020B0600070205080204" pitchFamily="34" charset="-128"/>
              </a:rPr>
              <a:t>., </a:t>
            </a:r>
            <a:r>
              <a:rPr lang="en-CA" altLang="lv-LV" dirty="0" smtClean="0">
                <a:ea typeface="ＭＳ Ｐゴシック" panose="020B0600070205080204" pitchFamily="34" charset="-128"/>
              </a:rPr>
              <a:t>2007</a:t>
            </a:r>
            <a:r>
              <a:rPr lang="en-CA" altLang="lv-LV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CA" altLang="lv-LV" sz="2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58 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cientes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8 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mēn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 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-15</a:t>
            </a:r>
            <a:r>
              <a:rPr lang="lv-LV" altLang="lv-LV" sz="2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g.v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</a:t>
            </a:r>
            <a:r>
              <a:rPr lang="en-CA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lv-LV" altLang="lv-LV" sz="24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olnīcu audu </a:t>
            </a:r>
            <a:r>
              <a:rPr lang="lv-LV" altLang="lv-LV" sz="24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krioprezervācija</a:t>
            </a:r>
            <a:endParaRPr lang="en-CA" altLang="lv-LV" sz="24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457200" lvl="1" indent="0" algn="r">
              <a:buNone/>
            </a:pPr>
            <a:r>
              <a:rPr lang="en-CA" altLang="lv-LV" dirty="0" smtClean="0">
                <a:ea typeface="ＭＳ Ｐゴシック" panose="020B0600070205080204" pitchFamily="34" charset="-128"/>
              </a:rPr>
              <a:t>(</a:t>
            </a:r>
            <a:r>
              <a:rPr lang="en-CA" altLang="lv-LV" dirty="0" err="1">
                <a:ea typeface="ＭＳ Ｐゴシック" panose="020B0600070205080204" pitchFamily="34" charset="-128"/>
              </a:rPr>
              <a:t>Jadoul</a:t>
            </a:r>
            <a:r>
              <a:rPr lang="en-CA" altLang="lv-LV" dirty="0">
                <a:ea typeface="ＭＳ Ｐゴシック" panose="020B0600070205080204" pitchFamily="34" charset="-128"/>
              </a:rPr>
              <a:t> 2010)</a:t>
            </a:r>
          </a:p>
          <a:p>
            <a:endParaRPr lang="lv-LV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0655" t="24721" r="31736" b="64684"/>
          <a:stretch/>
        </p:blipFill>
        <p:spPr bwMode="auto">
          <a:xfrm>
            <a:off x="0" y="0"/>
            <a:ext cx="12192000" cy="1430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40159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smtClean="0"/>
              <a:t>Vecākām pusaudzēm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4" y="1449978"/>
            <a:ext cx="11077303" cy="4798422"/>
          </a:xfrm>
        </p:spPr>
        <p:txBody>
          <a:bodyPr/>
          <a:lstStyle/>
          <a:p>
            <a:r>
              <a:rPr lang="lv-LV" sz="2400" dirty="0" smtClean="0"/>
              <a:t>Kombinēta pieeja – </a:t>
            </a:r>
            <a:r>
              <a:rPr lang="lv-LV" sz="2400" dirty="0" err="1" smtClean="0"/>
              <a:t>adneksektomija</a:t>
            </a:r>
            <a:r>
              <a:rPr lang="lv-LV" sz="2400" dirty="0" smtClean="0"/>
              <a:t> 19 meitenēm 5 – 20 </a:t>
            </a:r>
            <a:r>
              <a:rPr lang="lv-LV" sz="2400" dirty="0" err="1" smtClean="0"/>
              <a:t>g.v</a:t>
            </a:r>
            <a:r>
              <a:rPr lang="lv-LV" sz="2400" dirty="0" smtClean="0"/>
              <a:t>. (vid.15 </a:t>
            </a:r>
            <a:r>
              <a:rPr lang="lv-LV" sz="2400" dirty="0" err="1" smtClean="0"/>
              <a:t>g.v</a:t>
            </a:r>
            <a:r>
              <a:rPr lang="lv-LV" sz="2400" dirty="0" smtClean="0"/>
              <a:t>.)</a:t>
            </a:r>
          </a:p>
          <a:p>
            <a:endParaRPr lang="lv-LV" sz="2400" dirty="0" smtClean="0"/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Aspirēti </a:t>
            </a:r>
            <a:r>
              <a:rPr lang="lv-LV" sz="2400" dirty="0" err="1" smtClean="0">
                <a:ea typeface="ＭＳ Ｐゴシック" pitchFamily="34" charset="-128"/>
                <a:cs typeface="Arial" pitchFamily="34" charset="0"/>
              </a:rPr>
              <a:t>antrālie</a:t>
            </a: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lv-LV" sz="2400" dirty="0" err="1" smtClean="0">
                <a:ea typeface="ＭＳ Ｐゴシック" pitchFamily="34" charset="-128"/>
                <a:cs typeface="Arial" pitchFamily="34" charset="0"/>
              </a:rPr>
              <a:t>folikuļi</a:t>
            </a: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, vidējais </a:t>
            </a:r>
            <a:r>
              <a:rPr lang="lv-LV" sz="2400" dirty="0" err="1" smtClean="0">
                <a:ea typeface="ＭＳ Ｐゴシック" pitchFamily="34" charset="-128"/>
                <a:cs typeface="Arial" pitchFamily="34" charset="0"/>
              </a:rPr>
              <a:t>folikuļu</a:t>
            </a: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 skaits </a:t>
            </a:r>
            <a:r>
              <a:rPr lang="en-CA" sz="2400" dirty="0" smtClean="0">
                <a:ea typeface="ＭＳ Ｐゴシック" pitchFamily="34" charset="-128"/>
                <a:cs typeface="Arial" pitchFamily="34" charset="0"/>
              </a:rPr>
              <a:t>9 </a:t>
            </a:r>
            <a:r>
              <a:rPr lang="en-CA" sz="2400" dirty="0">
                <a:ea typeface="ＭＳ Ｐゴシック" pitchFamily="34" charset="-128"/>
                <a:cs typeface="Arial" pitchFamily="34" charset="0"/>
              </a:rPr>
              <a:t>(0-37)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buFont typeface="Arial" pitchFamily="34" charset="0"/>
              <a:buChar char="−"/>
              <a:defRPr/>
            </a:pPr>
            <a:r>
              <a:rPr lang="lv-LV" sz="2400" dirty="0" err="1" smtClean="0">
                <a:ea typeface="ＭＳ Ｐゴシック" pitchFamily="34" charset="-128"/>
              </a:rPr>
              <a:t>In</a:t>
            </a:r>
            <a:r>
              <a:rPr lang="lv-LV" sz="2400" dirty="0" smtClean="0">
                <a:ea typeface="ＭＳ Ｐゴシック" pitchFamily="34" charset="-128"/>
              </a:rPr>
              <a:t> </a:t>
            </a:r>
            <a:r>
              <a:rPr lang="lv-LV" sz="2400" dirty="0" err="1" smtClean="0">
                <a:ea typeface="ＭＳ Ｐゴシック" pitchFamily="34" charset="-128"/>
              </a:rPr>
              <a:t>vitro</a:t>
            </a:r>
            <a:r>
              <a:rPr lang="lv-LV" sz="2400" dirty="0" smtClean="0">
                <a:ea typeface="ＭＳ Ｐゴシック" pitchFamily="34" charset="-128"/>
              </a:rPr>
              <a:t> nobriedināšana</a:t>
            </a:r>
            <a:endParaRPr lang="en-CA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  <a:buFont typeface="Arial" pitchFamily="34" charset="0"/>
              <a:buChar char="−"/>
              <a:defRPr/>
            </a:pPr>
            <a:r>
              <a:rPr lang="lv-LV" sz="2400" dirty="0" smtClean="0">
                <a:ea typeface="ＭＳ Ｐゴシック" pitchFamily="34" charset="-128"/>
              </a:rPr>
              <a:t>Nobriedušo oocītu sasaldēšana</a:t>
            </a:r>
          </a:p>
          <a:p>
            <a:pPr lvl="1">
              <a:lnSpc>
                <a:spcPct val="90000"/>
              </a:lnSpc>
              <a:buFont typeface="Arial" pitchFamily="34" charset="0"/>
              <a:buChar char="−"/>
              <a:defRPr/>
            </a:pPr>
            <a:endParaRPr lang="en-CA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spcAft>
                <a:spcPct val="0"/>
              </a:spcAft>
              <a:defRPr/>
            </a:pPr>
            <a:r>
              <a:rPr lang="lv-LV" sz="2400" dirty="0" smtClean="0">
                <a:ea typeface="ＭＳ Ｐゴシック" pitchFamily="34" charset="-128"/>
                <a:cs typeface="Arial" pitchFamily="34" charset="0"/>
              </a:rPr>
              <a:t>Olnīcu audi </a:t>
            </a:r>
            <a:r>
              <a:rPr lang="lv-LV" sz="2400" dirty="0" err="1" smtClean="0">
                <a:ea typeface="ＭＳ Ｐゴシック" pitchFamily="34" charset="-128"/>
                <a:cs typeface="Arial" pitchFamily="34" charset="0"/>
              </a:rPr>
              <a:t>krioprezervācijai</a:t>
            </a:r>
            <a:endParaRPr lang="en-CA" sz="2400" dirty="0">
              <a:ea typeface="ＭＳ Ｐゴシック" pitchFamily="34" charset="-128"/>
              <a:cs typeface="Arial" pitchFamily="34" charset="0"/>
            </a:endParaRPr>
          </a:p>
          <a:p>
            <a:pPr algn="r">
              <a:lnSpc>
                <a:spcPct val="90000"/>
              </a:lnSpc>
              <a:spcAft>
                <a:spcPct val="0"/>
              </a:spcAft>
              <a:buFontTx/>
              <a:buNone/>
              <a:defRPr/>
            </a:pPr>
            <a:r>
              <a:rPr lang="en-CA" sz="1800" dirty="0">
                <a:ea typeface="ＭＳ Ｐゴシック" pitchFamily="34" charset="-128"/>
                <a:cs typeface="Arial" pitchFamily="34" charset="0"/>
              </a:rPr>
              <a:t>(Revel </a:t>
            </a:r>
            <a:r>
              <a:rPr lang="lv-LV" sz="1800" dirty="0" err="1" smtClean="0">
                <a:ea typeface="ＭＳ Ｐゴシック" pitchFamily="34" charset="-128"/>
                <a:cs typeface="Arial" pitchFamily="34" charset="0"/>
              </a:rPr>
              <a:t>et</a:t>
            </a:r>
            <a:r>
              <a:rPr lang="lv-LV" sz="18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lv-LV" sz="1800" dirty="0" err="1" smtClean="0">
                <a:ea typeface="ＭＳ Ｐゴシック" pitchFamily="34" charset="-128"/>
                <a:cs typeface="Arial" pitchFamily="34" charset="0"/>
              </a:rPr>
              <a:t>al</a:t>
            </a:r>
            <a:r>
              <a:rPr lang="lv-LV" sz="1800" dirty="0" smtClean="0">
                <a:ea typeface="ＭＳ Ｐゴシック" pitchFamily="34" charset="-128"/>
                <a:cs typeface="Arial" pitchFamily="34" charset="0"/>
              </a:rPr>
              <a:t>., </a:t>
            </a:r>
            <a:r>
              <a:rPr lang="en-CA" sz="1800" dirty="0" smtClean="0">
                <a:ea typeface="ＭＳ Ｐゴシック" pitchFamily="34" charset="-128"/>
                <a:cs typeface="Arial" pitchFamily="34" charset="0"/>
              </a:rPr>
              <a:t>2008</a:t>
            </a:r>
            <a:r>
              <a:rPr lang="en-CA" sz="1800" dirty="0">
                <a:ea typeface="ＭＳ Ｐゴシック" pitchFamily="34" charset="-128"/>
                <a:cs typeface="Arial" pitchFamily="34" charset="0"/>
              </a:rPr>
              <a:t>)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413020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lv-LV" sz="3200" dirty="0" err="1" smtClean="0">
                <a:ea typeface="ＭＳ Ｐゴシック" pitchFamily="34" charset="-128"/>
                <a:cs typeface="Arial" pitchFamily="34" charset="0"/>
              </a:rPr>
              <a:t>Reimplantācija</a:t>
            </a:r>
            <a:r>
              <a:rPr lang="lv-LV" sz="3200" dirty="0" smtClean="0">
                <a:ea typeface="ＭＳ Ｐゴシック" pitchFamily="34" charset="-128"/>
                <a:cs typeface="Arial" pitchFamily="34" charset="0"/>
              </a:rPr>
              <a:t> pēc audu iegūšanas bērnībā vai pusaudžu gados</a:t>
            </a:r>
            <a:endParaRPr lang="en-CA" sz="32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558" y="2888941"/>
            <a:ext cx="5219111" cy="63803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lv-LV" sz="2600" dirty="0" smtClean="0"/>
              <a:t>Nav pētījumu uz cilvēkiem</a:t>
            </a:r>
          </a:p>
          <a:p>
            <a:pPr marL="0" indent="0">
              <a:buNone/>
              <a:defRPr/>
            </a:pPr>
            <a:endParaRPr lang="en-CA" sz="2600" dirty="0" smtClean="0"/>
          </a:p>
        </p:txBody>
      </p:sp>
    </p:spTree>
    <p:extLst>
      <p:ext uri="{BB962C8B-B14F-4D97-AF65-F5344CB8AC3E}">
        <p14:creationId xmlns:p14="http://schemas.microsoft.com/office/powerpoint/2010/main" val="29839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0836" t="23758" r="31736" b="66124"/>
          <a:stretch/>
        </p:blipFill>
        <p:spPr bwMode="auto">
          <a:xfrm>
            <a:off x="0" y="0"/>
            <a:ext cx="12192000" cy="1180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40995" t="28895" r="23789" b="14919"/>
          <a:stretch/>
        </p:blipFill>
        <p:spPr bwMode="auto">
          <a:xfrm>
            <a:off x="4990011" y="1180011"/>
            <a:ext cx="6897189" cy="5677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1748" y="2847703"/>
            <a:ext cx="445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IPF nenobrieduši, </a:t>
            </a:r>
            <a:r>
              <a:rPr lang="lv-LV" dirty="0" err="1" smtClean="0"/>
              <a:t>prepubertātē</a:t>
            </a:r>
            <a:r>
              <a:rPr lang="lv-LV" dirty="0" smtClean="0"/>
              <a:t> , svaigi</a:t>
            </a:r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156637" y="4019005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IPC nenobrieduši, </a:t>
            </a:r>
            <a:r>
              <a:rPr lang="lv-LV" dirty="0" err="1" smtClean="0"/>
              <a:t>prepubertātē</a:t>
            </a:r>
            <a:r>
              <a:rPr lang="lv-LV" dirty="0" smtClean="0"/>
              <a:t> , sasaldēti</a:t>
            </a:r>
            <a:endParaRPr lang="lv-LV" dirty="0"/>
          </a:p>
        </p:txBody>
      </p:sp>
      <p:sp>
        <p:nvSpPr>
          <p:cNvPr id="8" name="TextBox 7"/>
          <p:cNvSpPr txBox="1"/>
          <p:nvPr/>
        </p:nvSpPr>
        <p:spPr>
          <a:xfrm>
            <a:off x="156637" y="5253836"/>
            <a:ext cx="4556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smtClean="0"/>
              <a:t>IAC nenobrieduši, pieaugušām aitām , </a:t>
            </a:r>
          </a:p>
          <a:p>
            <a:r>
              <a:rPr lang="lv-LV" dirty="0" smtClean="0"/>
              <a:t>sasaldēti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228758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122" y="478844"/>
            <a:ext cx="10587946" cy="1400530"/>
          </a:xfrm>
        </p:spPr>
        <p:txBody>
          <a:bodyPr/>
          <a:lstStyle/>
          <a:p>
            <a:pPr>
              <a:defRPr/>
            </a:pPr>
            <a:r>
              <a:rPr lang="lv-LV" sz="3200" dirty="0" smtClean="0">
                <a:ea typeface="ＭＳ Ｐゴシック" pitchFamily="34" charset="-128"/>
                <a:cs typeface="Arial" pitchFamily="34" charset="0"/>
              </a:rPr>
              <a:t>Janām pacientēm ar onkoloģisku saslimšanu</a:t>
            </a:r>
            <a:endParaRPr lang="en-CA" sz="3200" dirty="0" smtClean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615" y="1608781"/>
            <a:ext cx="10405065" cy="41954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lv-LV" sz="2400" dirty="0" smtClean="0">
                <a:ea typeface="+mn-ea"/>
                <a:cs typeface="+mn-cs"/>
              </a:rPr>
              <a:t>Izstāstīt par reproduktīvās funkcijas saglabāšanas iespēju</a:t>
            </a:r>
          </a:p>
          <a:p>
            <a:pPr>
              <a:defRPr/>
            </a:pPr>
            <a:r>
              <a:rPr lang="lv-LV" sz="2400" dirty="0" smtClean="0">
                <a:ea typeface="+mn-ea"/>
                <a:cs typeface="+mn-cs"/>
              </a:rPr>
              <a:t>Vislabāk sarunā iesaistīt vēl kādu tuvinieku</a:t>
            </a:r>
          </a:p>
          <a:p>
            <a:pPr>
              <a:defRPr/>
            </a:pPr>
            <a:r>
              <a:rPr lang="lv-LV" sz="2400" dirty="0" smtClean="0">
                <a:ea typeface="+mn-ea"/>
                <a:cs typeface="+mn-cs"/>
              </a:rPr>
              <a:t>Ja vien iespējams, dot laiku padomāt</a:t>
            </a:r>
          </a:p>
          <a:p>
            <a:pPr>
              <a:defRPr/>
            </a:pPr>
            <a:r>
              <a:rPr lang="lv-LV" sz="2400" dirty="0" smtClean="0">
                <a:ea typeface="+mn-ea"/>
                <a:cs typeface="+mn-cs"/>
              </a:rPr>
              <a:t>Pateikt, ka jāizrunā par reproduktīvo funkciju ar onkologu</a:t>
            </a:r>
          </a:p>
          <a:p>
            <a:pPr>
              <a:defRPr/>
            </a:pPr>
            <a:r>
              <a:rPr lang="lv-LV" sz="2400" dirty="0" smtClean="0">
                <a:ea typeface="+mn-ea"/>
                <a:cs typeface="+mn-cs"/>
              </a:rPr>
              <a:t>Jākonsultējas reproduktīvās medicīnas centrā</a:t>
            </a:r>
          </a:p>
          <a:p>
            <a:pPr>
              <a:defRPr/>
            </a:pPr>
            <a:r>
              <a:rPr lang="lv-LV" sz="2400" dirty="0" smtClean="0">
                <a:ea typeface="+mn-ea"/>
                <a:cs typeface="+mn-cs"/>
              </a:rPr>
              <a:t>Pārdomāta un saskaņota rīcība</a:t>
            </a:r>
          </a:p>
        </p:txBody>
      </p:sp>
    </p:spTree>
    <p:extLst>
      <p:ext uri="{BB962C8B-B14F-4D97-AF65-F5344CB8AC3E}">
        <p14:creationId xmlns:p14="http://schemas.microsoft.com/office/powerpoint/2010/main" val="15170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1309968"/>
            <a:ext cx="11163300" cy="1400530"/>
          </a:xfrm>
        </p:spPr>
        <p:txBody>
          <a:bodyPr/>
          <a:lstStyle/>
          <a:p>
            <a:r>
              <a:rPr lang="lv-LV" dirty="0" smtClean="0"/>
              <a:t>Atkārtota USS pēc 2 nedēļām 23.12.2015.</a:t>
            </a:r>
            <a:endParaRPr lang="lv-LV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4" y="3305175"/>
            <a:ext cx="5675424" cy="35528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88" y="3305174"/>
            <a:ext cx="5045192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793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526" y="361278"/>
            <a:ext cx="9404723" cy="1400530"/>
          </a:xfrm>
        </p:spPr>
        <p:txBody>
          <a:bodyPr/>
          <a:lstStyle/>
          <a:p>
            <a:pPr algn="ctr"/>
            <a:r>
              <a:rPr lang="lv-LV" dirty="0" smtClean="0"/>
              <a:t>«</a:t>
            </a:r>
            <a:r>
              <a:rPr lang="lv-LV" dirty="0" err="1" smtClean="0"/>
              <a:t>Onkoklīnika</a:t>
            </a:r>
            <a:r>
              <a:rPr lang="lv-LV" dirty="0" smtClean="0"/>
              <a:t>»</a:t>
            </a:r>
            <a:br>
              <a:rPr lang="lv-LV" dirty="0" smtClean="0"/>
            </a:br>
            <a:r>
              <a:rPr lang="lv-LV" dirty="0" err="1" smtClean="0">
                <a:hlinkClick r:id="rId2"/>
              </a:rPr>
              <a:t>www.onkoklinika.lv</a:t>
            </a:r>
            <a:r>
              <a:rPr lang="lv-LV" dirty="0" smtClean="0"/>
              <a:t>, Tallinas ielā 1</a:t>
            </a:r>
            <a:br>
              <a:rPr lang="lv-LV" dirty="0" smtClean="0"/>
            </a:br>
            <a:r>
              <a:rPr lang="lv-LV" dirty="0" smtClean="0"/>
              <a:t>Tel.: +371 </a:t>
            </a:r>
            <a:r>
              <a:rPr lang="lv-LV" dirty="0" smtClean="0"/>
              <a:t>24508300, 29357207</a:t>
            </a:r>
            <a:endParaRPr lang="lv-LV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50385" t="17338" r="18373" b="8176"/>
          <a:stretch/>
        </p:blipFill>
        <p:spPr bwMode="auto">
          <a:xfrm>
            <a:off x="282074" y="2734765"/>
            <a:ext cx="2278246" cy="2960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18600" t="17016" r="50157" b="5287"/>
          <a:stretch/>
        </p:blipFill>
        <p:spPr bwMode="auto">
          <a:xfrm>
            <a:off x="3265713" y="2734764"/>
            <a:ext cx="2181497" cy="2960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18421" t="16695" r="50518" b="14919"/>
          <a:stretch/>
        </p:blipFill>
        <p:spPr bwMode="auto">
          <a:xfrm>
            <a:off x="6152605" y="2734764"/>
            <a:ext cx="2338252" cy="2874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6"/>
          <a:srcRect l="52372" t="15090" r="18011" b="4644"/>
          <a:stretch/>
        </p:blipFill>
        <p:spPr bwMode="auto">
          <a:xfrm>
            <a:off x="9196250" y="2734764"/>
            <a:ext cx="2285999" cy="28749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0861" y="5943599"/>
            <a:ext cx="1144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    Roberts </a:t>
            </a:r>
            <a:r>
              <a:rPr lang="lv-LV" dirty="0" smtClean="0"/>
              <a:t>Škapars        </a:t>
            </a:r>
            <a:r>
              <a:rPr lang="lv-LV" dirty="0" smtClean="0"/>
              <a:t>          </a:t>
            </a:r>
            <a:r>
              <a:rPr lang="lv-LV" dirty="0" smtClean="0"/>
              <a:t> </a:t>
            </a:r>
            <a:r>
              <a:rPr lang="lv-LV" dirty="0" smtClean="0"/>
              <a:t>Ronalds </a:t>
            </a:r>
            <a:r>
              <a:rPr lang="lv-LV" dirty="0" smtClean="0"/>
              <a:t>Mačuks              </a:t>
            </a:r>
            <a:r>
              <a:rPr lang="lv-LV" dirty="0"/>
              <a:t> </a:t>
            </a:r>
            <a:r>
              <a:rPr lang="lv-LV" dirty="0" smtClean="0"/>
              <a:t>         </a:t>
            </a:r>
            <a:r>
              <a:rPr lang="lv-LV" dirty="0" smtClean="0"/>
              <a:t>Jānis </a:t>
            </a:r>
            <a:r>
              <a:rPr lang="lv-LV" dirty="0" smtClean="0"/>
              <a:t>Eglītis                  </a:t>
            </a:r>
            <a:r>
              <a:rPr lang="lv-LV" dirty="0"/>
              <a:t> </a:t>
            </a:r>
            <a:r>
              <a:rPr lang="lv-LV" dirty="0" smtClean="0"/>
              <a:t>          </a:t>
            </a:r>
            <a:r>
              <a:rPr lang="lv-LV" dirty="0" smtClean="0"/>
              <a:t>Egīls </a:t>
            </a:r>
            <a:r>
              <a:rPr lang="lv-LV" dirty="0" smtClean="0"/>
              <a:t>Purmalis</a:t>
            </a:r>
          </a:p>
          <a:p>
            <a:r>
              <a:rPr lang="lv-LV" dirty="0" smtClean="0"/>
              <a:t>Abdominālais ķirurgs         </a:t>
            </a:r>
            <a:r>
              <a:rPr lang="lv-LV" dirty="0" smtClean="0"/>
              <a:t>      </a:t>
            </a:r>
            <a:r>
              <a:rPr lang="lv-LV" dirty="0" err="1"/>
              <a:t>O</a:t>
            </a:r>
            <a:r>
              <a:rPr lang="lv-LV" dirty="0" err="1" smtClean="0"/>
              <a:t>nkoginekologs</a:t>
            </a:r>
            <a:r>
              <a:rPr lang="lv-LV" dirty="0" smtClean="0"/>
              <a:t>                         </a:t>
            </a:r>
            <a:r>
              <a:rPr lang="lv-LV" dirty="0" err="1"/>
              <a:t>M</a:t>
            </a:r>
            <a:r>
              <a:rPr lang="lv-LV" dirty="0" err="1" smtClean="0"/>
              <a:t>amologs</a:t>
            </a:r>
            <a:r>
              <a:rPr lang="lv-LV" dirty="0" smtClean="0"/>
              <a:t>                              </a:t>
            </a:r>
            <a:r>
              <a:rPr lang="lv-LV" dirty="0" err="1"/>
              <a:t>M</a:t>
            </a:r>
            <a:r>
              <a:rPr lang="lv-LV" dirty="0" err="1" smtClean="0"/>
              <a:t>amologs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020958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3623</TotalTime>
  <Words>2511</Words>
  <Application>Microsoft Office PowerPoint</Application>
  <PresentationFormat>Custom</PresentationFormat>
  <Paragraphs>1145</Paragraphs>
  <Slides>90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Ion</vt:lpstr>
      <vt:lpstr>Reproduktīvās funkcijas saglabāšana pacientiem ar onkoloģiskām saslimšanām Ronalds Mačuks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Malignitātes Riska Indekss </vt:lpstr>
      <vt:lpstr>Gadījuma analīze </vt:lpstr>
      <vt:lpstr>Atkārtota USS pēc 2 nedēļām 23.12.2015.</vt:lpstr>
      <vt:lpstr>Ambulatori nosūtīta konsultēties pie onkoloģijas ginekologa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mēs pacientes pietiekami informējam ? </vt:lpstr>
      <vt:lpstr>Terapijas ietekme</vt:lpstr>
      <vt:lpstr>PowerPoint Presentation</vt:lpstr>
      <vt:lpstr>Amenorejas risks pacientēm ar krūts vēzi</vt:lpstr>
      <vt:lpstr>ASCO rekomendācijas reproduktīvās funkcijas saglabāšanai</vt:lpstr>
      <vt:lpstr>PowerPoint Presentation</vt:lpstr>
      <vt:lpstr>PowerPoint Presentation</vt:lpstr>
      <vt:lpstr>Stadija &gt;IA1  Staru terapija vai ķirurģiska terapija </vt:lpstr>
      <vt:lpstr>Adjuvanta terapija</vt:lpstr>
      <vt:lpstr>Staru terapija</vt:lpstr>
      <vt:lpstr>PowerPoint Presentation</vt:lpstr>
      <vt:lpstr>PowerPoint Presentation</vt:lpstr>
      <vt:lpstr>Staru terapijas ietekme uz reproduktīvo funkciju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Trahelektomija nākotnē</vt:lpstr>
      <vt:lpstr>Endometrija vēzis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Olnīcu audzēji</vt:lpstr>
      <vt:lpstr>PowerPoint Presentation</vt:lpstr>
      <vt:lpstr>PowerPoint Presentation</vt:lpstr>
      <vt:lpstr>PowerPoint Presentation</vt:lpstr>
      <vt:lpstr>Olnīcu metastāžu risks</vt:lpstr>
      <vt:lpstr>Olnīcu audzējs</vt:lpstr>
      <vt:lpstr>PowerPoint Presentation</vt:lpstr>
      <vt:lpstr>Reproduktīvās funkcijas saglabāšana pacientēm ar mucinozas morfoloģijas olnīcu adenokarcinomām   </vt:lpstr>
      <vt:lpstr>PowerPoint Presentation</vt:lpstr>
      <vt:lpstr>PowerPoint Presentation</vt:lpstr>
      <vt:lpstr>PowerPoint Presentation</vt:lpstr>
      <vt:lpstr>Olnīcu audzējs</vt:lpstr>
      <vt:lpstr>Olnīcu robežvarianta audzēji</vt:lpstr>
      <vt:lpstr>Olnīcu audzēji - secinājumi</vt:lpstr>
      <vt:lpstr>PowerPoint Presentation</vt:lpstr>
      <vt:lpstr>Fertilitātes saglabāšana vīriešiem</vt:lpstr>
      <vt:lpstr>PowerPoint Presentation</vt:lpstr>
      <vt:lpstr>Augļa patoloģiju risks pēc ķīmijterapijas</vt:lpstr>
      <vt:lpstr>Fertilitātes saglabāšana  </vt:lpstr>
      <vt:lpstr>PowerPoint Presentation</vt:lpstr>
      <vt:lpstr>PowerPoint Presentation</vt:lpstr>
      <vt:lpstr>PowerPoint Presentation</vt:lpstr>
      <vt:lpstr>Reproduktīvās funkcijas saglabāšanas iespējas</vt:lpstr>
      <vt:lpstr>Krioprezervācija</vt:lpstr>
      <vt:lpstr>Embrija krioprezervācija</vt:lpstr>
      <vt:lpstr>Oocītu krioprezervācija</vt:lpstr>
      <vt:lpstr>Oocītu vitrifikācija </vt:lpstr>
      <vt:lpstr>Olnīcu stimulācija</vt:lpstr>
      <vt:lpstr>PowerPoint Presentation</vt:lpstr>
      <vt:lpstr>Nenobriedušu oocītu in vitro nobriedināšana un vitrifikācija</vt:lpstr>
      <vt:lpstr>Olnīcas audu krioprezervācija</vt:lpstr>
      <vt:lpstr>Audzēja šūnu pārneses risks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Reproduktīvās funkcijas saglabāšana bērniem un pusaudžiem</vt:lpstr>
      <vt:lpstr>PowerPoint Presentation</vt:lpstr>
      <vt:lpstr>Vecākām pusaudzēm</vt:lpstr>
      <vt:lpstr>Reimplantācija pēc audu iegūšanas bērnībā vai pusaudžu gados</vt:lpstr>
      <vt:lpstr>PowerPoint Presentation</vt:lpstr>
      <vt:lpstr>Janām pacientēm ar onkoloģisku saslimšanu</vt:lpstr>
      <vt:lpstr>«Onkoklīnika» www.onkoklinika.lv, Tallinas ielā 1 Tel.: +371 24508300, 29357207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Rolands Macuks</dc:creator>
  <cp:lastModifiedBy>User</cp:lastModifiedBy>
  <cp:revision>98</cp:revision>
  <dcterms:created xsi:type="dcterms:W3CDTF">2016-01-19T16:09:06Z</dcterms:created>
  <dcterms:modified xsi:type="dcterms:W3CDTF">2016-01-23T08:59:34Z</dcterms:modified>
</cp:coreProperties>
</file>